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dp" ContentType="image/vnd.ms-photo"/>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5"/>
  </p:notesMasterIdLst>
  <p:sldIdLst>
    <p:sldId id="335" r:id="rId4"/>
    <p:sldId id="257" r:id="rId6"/>
    <p:sldId id="303" r:id="rId7"/>
    <p:sldId id="370" r:id="rId8"/>
    <p:sldId id="374" r:id="rId9"/>
    <p:sldId id="375" r:id="rId10"/>
    <p:sldId id="376" r:id="rId11"/>
    <p:sldId id="377" r:id="rId12"/>
    <p:sldId id="378" r:id="rId13"/>
    <p:sldId id="379" r:id="rId14"/>
    <p:sldId id="383" r:id="rId15"/>
    <p:sldId id="380" r:id="rId16"/>
    <p:sldId id="382" r:id="rId17"/>
    <p:sldId id="384" r:id="rId18"/>
    <p:sldId id="385" r:id="rId19"/>
    <p:sldId id="386" r:id="rId20"/>
    <p:sldId id="387" r:id="rId21"/>
    <p:sldId id="388" r:id="rId22"/>
    <p:sldId id="389" r:id="rId23"/>
    <p:sldId id="390" r:id="rId24"/>
    <p:sldId id="334" r:id="rId25"/>
  </p:sldIdLst>
  <p:sldSz cx="12192000" cy="6858000"/>
  <p:notesSz cx="6858000" cy="9144000"/>
  <p:embeddedFontLst>
    <p:embeddedFont>
      <p:font typeface="思源宋体 CN Heavy" panose="02020900000000000000" pitchFamily="18" charset="-122"/>
      <p:bold r:id="rId29"/>
    </p:embeddedFont>
    <p:embeddedFont>
      <p:font typeface="思源黑体 CN Regular" panose="020B0500000000000000" pitchFamily="34" charset="-122"/>
      <p:regular r:id="rId30"/>
    </p:embeddedFont>
    <p:embeddedFont>
      <p:font typeface="Calibri" panose="020F0502020204030204" charset="0"/>
      <p:regular r:id="rId31"/>
      <p:bold r:id="rId32"/>
      <p:italic r:id="rId33"/>
      <p:boldItalic r:id="rId34"/>
    </p:embeddedFont>
    <p:embeddedFont>
      <p:font typeface="仿宋" panose="02010609060101010101" charset="-122"/>
      <p:regular r:id="rId35"/>
    </p:embeddedFont>
    <p:embeddedFont>
      <p:font typeface="等线" panose="02010600030101010101" charset="-122"/>
      <p:regular r:id="rId36"/>
    </p:embeddedFont>
    <p:embeddedFont>
      <p:font typeface="等线 Light" panose="02010600030101010101" charset="-122"/>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61F"/>
    <a:srgbClr val="FFCC00"/>
    <a:srgbClr val="6BA079"/>
    <a:srgbClr val="F2D28B"/>
    <a:srgbClr val="FB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52" y="76"/>
      </p:cViewPr>
      <p:guideLst/>
    </p:cSldViewPr>
  </p:slideViewPr>
  <p:notesTextViewPr>
    <p:cViewPr>
      <p:scale>
        <a:sx n="1" d="1"/>
        <a:sy n="1" d="1"/>
      </p:scale>
      <p:origin x="0" y="0"/>
    </p:cViewPr>
  </p:notesTextViewPr>
  <p:sorterViewPr>
    <p:cViewPr>
      <p:scale>
        <a:sx n="115" d="100"/>
        <a:sy n="115" d="100"/>
      </p:scale>
      <p:origin x="0" y="-752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17.xml"/><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F3EC2-C86E-4AE5-ACF9-0F1711386D0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7F209-02D0-40C7-A3E7-C1F057488A3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各位老师同学们大家好，我是周志龙，来自电磁空间安全团队，我的导师是王涛老师，今天我汇报的主题是雷达波形与脉冲压缩</a:t>
            </a:r>
            <a:endParaRPr lang="zh-CN" altLang="en-US"/>
          </a:p>
          <a:p>
            <a:r>
              <a:rPr lang="zh-CN" altLang="en-US"/>
              <a:t>汇报主要是围绕之前老师上课时在第四章提到的匹配滤波器与其在脉冲压缩技术上的应用并结合我目前的研究方向雷达抗干扰波形设计来展开</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刚开始我们有提到过这两个公式，我们发现脉冲体制雷达存在一个突出的矛盾，即雷达最大作用距离和雷达距离分辨率之间的矛盾。</a:t>
            </a:r>
            <a:endParaRPr lang="zh-CN" altLang="en-US"/>
          </a:p>
          <a:p>
            <a:r>
              <a:rPr lang="zh-CN" altLang="en-US">
                <a:sym typeface="+mn-ea"/>
              </a:rPr>
              <a:t>为了增加雷达最大作用距离，需要发射能量尽量大的脉冲信号，受到器件功率的限制，则需要发射脉冲有较大的时宽</a:t>
            </a:r>
            <a:endParaRPr lang="zh-CN" altLang="en-US"/>
          </a:p>
          <a:p>
            <a:r>
              <a:rPr lang="zh-CN" altLang="en-US">
                <a:sym typeface="+mn-ea"/>
              </a:rPr>
              <a:t>而面对多个目标的情况下，为了提高雷达的距离分辨率，我们则需要脉冲具有较窄的时宽</a:t>
            </a:r>
            <a:endParaRPr lang="zh-CN" altLang="en-US">
              <a:sym typeface="+mn-ea"/>
            </a:endParaRPr>
          </a:p>
          <a:p>
            <a:r>
              <a:rPr lang="zh-CN" altLang="en-US">
                <a:sym typeface="+mn-ea"/>
              </a:rPr>
              <a:t>有没有一种方法能够做到较大的发射功率的同时也具有较窄的时宽呢？那就引入了脉冲压缩技术，脉冲压缩其实是匹配滤波器的一种最常见的应用</a:t>
            </a:r>
            <a:endParaRPr lang="zh-CN" altLang="en-US"/>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所谓的脉冲压缩其实就是对信号进行</a:t>
            </a:r>
            <a:r>
              <a:rPr lang="zh-CN" altLang="en-US">
                <a:sym typeface="+mn-ea"/>
              </a:rPr>
              <a:t>矢量相加同相最大</a:t>
            </a:r>
            <a:r>
              <a:rPr lang="zh-CN" altLang="en-US"/>
              <a:t>，匹配滤波器的幅频特性会使矢量内积，同相最大，而相频特性起到了抵消输入信号相角的作用，并使得输出信号的全部频率成分的相位在同一时刻相同，达到了相位相同，同相相加的目的，也可以理解为内积投影法则，打个比方就像是用相同的力气去打破一扇窗户，用手掌拍拍不坏，但是用尖锐的工具就很容易能够破坏</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接下来我这里简单做了一个</a:t>
            </a:r>
            <a:r>
              <a:rPr lang="en-US" altLang="zh-CN"/>
              <a:t>LFM</a:t>
            </a:r>
            <a:r>
              <a:rPr lang="zh-CN" altLang="en-US"/>
              <a:t>信号脉冲压缩的仿真，仿真分为三个部分，第一部分是</a:t>
            </a:r>
            <a:r>
              <a:rPr lang="en-US" altLang="zh-CN"/>
              <a:t>LFM</a:t>
            </a:r>
            <a:r>
              <a:rPr lang="zh-CN" altLang="en-US"/>
              <a:t>信号的仿真，第二部分是对比不同时间带宽积</a:t>
            </a:r>
            <a:r>
              <a:rPr lang="en-US" altLang="zh-CN"/>
              <a:t>TBP</a:t>
            </a:r>
            <a:r>
              <a:rPr lang="zh-CN" altLang="en-US"/>
              <a:t>下采用驻定相位原理和</a:t>
            </a:r>
            <a:r>
              <a:rPr lang="en-US" altLang="zh-CN"/>
              <a:t>FFT</a:t>
            </a:r>
            <a:r>
              <a:rPr lang="zh-CN" altLang="en-US"/>
              <a:t>得到的信号频谱之间的关系，第三部分则是利用脉冲压缩技术对两个目标下的回波信号进行仿真</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下面是仿真的结果</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dirty="0"/>
              <a:t>这次汇报分为以下四个部分</a:t>
            </a:r>
            <a:endParaRPr lang="zh-CN" dirty="0"/>
          </a:p>
        </p:txBody>
      </p:sp>
      <p:sp>
        <p:nvSpPr>
          <p:cNvPr id="4" name="灯片编号占位符 3"/>
          <p:cNvSpPr>
            <a:spLocks noGrp="1"/>
          </p:cNvSpPr>
          <p:nvPr>
            <p:ph type="sldNum" sz="quarter" idx="5"/>
          </p:nvPr>
        </p:nvSpPr>
        <p:spPr/>
        <p:txBody>
          <a:bodyPr/>
          <a:lstStyle/>
          <a:p>
            <a:fld id="{7117F209-02D0-40C7-A3E7-C1F057488A3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117F209-02D0-40C7-A3E7-C1F057488A3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首先我想简单介绍一下脉冲体制雷达，雷达我们知道分为连续波雷达和脉冲雷达，脉冲雷达发射短时而高功率的脉冲信号之后静默一段时间再来接收回波信号从而达到探测目标的效果</a:t>
            </a:r>
            <a:endParaRPr lang="zh-CN" altLang="en-US"/>
          </a:p>
          <a:p>
            <a:r>
              <a:rPr lang="zh-CN" altLang="en-US"/>
              <a:t>它的特点是峰值功率高、但是信噪比低，峰值功率和脉冲长度共同决定了它的最大探测距离，而分辨率则主要由脉冲长度决定</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数学上，一般性的脉冲雷达发射波形可以表示为如上这样的形式，在调幅上，波形显示为一个矩形窗函数的形式，那么他的频谱大致就会呈现一个</a:t>
            </a:r>
            <a:r>
              <a:rPr lang="en-US" altLang="zh-CN"/>
              <a:t>sinc</a:t>
            </a:r>
            <a:r>
              <a:rPr lang="zh-CN" altLang="en-US"/>
              <a:t>函数的形式</a:t>
            </a:r>
            <a:endParaRPr lang="zh-CN" altLang="en-US"/>
          </a:p>
          <a:p>
            <a:r>
              <a:rPr lang="zh-CN" altLang="en-US"/>
              <a:t>如果我们再在波形中引入幅度和相位的变化，则可以通过式中</a:t>
            </a:r>
            <a:r>
              <a:rPr lang="en-US" altLang="zh-CN"/>
              <a:t>ft</a:t>
            </a:r>
            <a:r>
              <a:rPr lang="zh-CN" altLang="en-US"/>
              <a:t>和</a:t>
            </a:r>
            <a:r>
              <a:rPr lang="en-US" altLang="zh-CN"/>
              <a:t>phi t</a:t>
            </a:r>
            <a:r>
              <a:rPr lang="zh-CN" altLang="en-US"/>
              <a:t>的不同呈现出这么三大类波形，分别是线性调频</a:t>
            </a:r>
            <a:r>
              <a:rPr lang="en-US" altLang="zh-CN"/>
              <a:t>LFM </a:t>
            </a:r>
            <a:r>
              <a:rPr lang="zh-CN" altLang="en-US"/>
              <a:t>非线性</a:t>
            </a:r>
            <a:r>
              <a:rPr lang="zh-CN" altLang="en-US">
                <a:sym typeface="+mn-ea"/>
              </a:rPr>
              <a:t>调频</a:t>
            </a:r>
            <a:r>
              <a:rPr lang="en-US" altLang="zh-CN"/>
              <a:t>NLFM</a:t>
            </a:r>
            <a:r>
              <a:rPr lang="zh-CN" altLang="en-US"/>
              <a:t>和相位编码</a:t>
            </a:r>
            <a:r>
              <a:rPr lang="zh-CN" altLang="en-US">
                <a:sym typeface="+mn-ea"/>
              </a:rPr>
              <a:t>调频</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这里的话给出了上述三种类型波形他们的特点和优缺点，学者们在这三大基础的波形上针对雷达的抗干扰抗欺骗、杂波抑制、盲距等等问题也提出了许多新的波形设计，在后面我们会有一点点介绍</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那这里我们着重介绍一下最简单的</a:t>
            </a:r>
            <a:r>
              <a:rPr lang="en-US" altLang="zh-CN"/>
              <a:t>LFM</a:t>
            </a:r>
            <a:r>
              <a:rPr lang="zh-CN" altLang="en-US"/>
              <a:t>线性调频信号，2018 诺贝尔物理学奖表彰了三位科学家在激光物理技术中采用的「啁啾脉冲放大」技术所获得的的一系列学术成果</a:t>
            </a:r>
            <a:endParaRPr lang="zh-CN" altLang="en-US"/>
          </a:p>
          <a:p>
            <a:r>
              <a:rPr lang="zh-CN" altLang="en-US"/>
              <a:t>这个啁啾</a:t>
            </a:r>
            <a:r>
              <a:rPr lang="en-US" altLang="zh-CN"/>
              <a:t>chirp</a:t>
            </a:r>
            <a:r>
              <a:rPr lang="zh-CN" altLang="en-US"/>
              <a:t>其实就是我们所说的频率调制</a:t>
            </a:r>
            <a:r>
              <a:rPr lang="zh-CN" altLang="en-US"/>
              <a:t>信号，在通信技术的编码脉冲领域，Chirp是一种独特的技术</a:t>
            </a:r>
            <a:endParaRPr lang="zh-CN" altLang="en-US"/>
          </a:p>
          <a:p>
            <a:r>
              <a:rPr lang="zh-CN" altLang="en-US"/>
              <a:t>其核心概念是脉冲编码时，载频会线性地随时间增长，就像音频信号中的声波逐渐升高，线性调频信号的声音听起来像鸟叫, 因此得名</a:t>
            </a:r>
            <a:endParaRPr lang="zh-CN" altLang="en-US"/>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LFM</a:t>
            </a:r>
            <a:r>
              <a:rPr lang="zh-CN" altLang="en-US"/>
              <a:t>信号的频谱函数直接计算起来会相对复杂，这边也给出了大致的推导过程，需要用到菲涅尔积分</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工程上我们一般采用驻定相位原理去求解线性调频信号的近似解，所谓的驻定相位原理就是，信号在驻留点邻域附近是缓变的，而在其他时间点上是捷变的，也就是说，当相位随时间变化很快的时候，那么在相位变化一个周期的时间内，幅度可视为一个常数，我们对其积分就近似为零（正负抵消），捷变点处由于相位正负周期相抵消，对积分的贡献几乎为</a:t>
            </a:r>
            <a:r>
              <a:rPr lang="en-US" altLang="zh-CN"/>
              <a:t>0</a:t>
            </a:r>
            <a:r>
              <a:rPr lang="zh-CN" altLang="en-US"/>
              <a:t>，故对积分起主要作用的主要是在驻定点附近。而我们又知道驻定点与时间带宽积</a:t>
            </a:r>
            <a:r>
              <a:rPr lang="en-US" altLang="zh-CN"/>
              <a:t>TBP</a:t>
            </a:r>
            <a:r>
              <a:rPr lang="zh-CN" altLang="en-US"/>
              <a:t>有关，所以可以从这个式子看出来当</a:t>
            </a:r>
            <a:r>
              <a:rPr lang="en-US" altLang="zh-CN"/>
              <a:t>TBP</a:t>
            </a:r>
            <a:r>
              <a:rPr lang="zh-CN" altLang="en-US"/>
              <a:t>越大时，驻定相位原理中驻定点的占比越高，从而得到的近似解越准确</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接下来介绍匹配滤波器，那咱们上课的时候也讲过了有关的知识，他</a:t>
            </a:r>
            <a:r>
              <a:rPr lang="zh-CN"/>
              <a:t>是使输出信噪比最大的线性滤波器</a:t>
            </a:r>
            <a:r>
              <a:rPr lang="zh-CN" altLang="en-US"/>
              <a:t>，关于他的原理有两种理解的思路，第一种就是柯西许瓦茨不等式等号成立的条件，也就是内积，另外一种就是把它看做一个信号的自相关</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01E1302-C841-42EE-B38C-91B5DC51FB1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1AAFFC-0F0E-4FCA-BD35-4CC7CD9A413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E1302-C841-42EE-B38C-91B5DC51FB1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AAFFC-0F0E-4FCA-BD35-4CC7CD9A413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E1302-C841-42EE-B38C-91B5DC51FB1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AAFFC-0F0E-4FCA-BD35-4CC7CD9A413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1.xml"/><Relationship Id="rId7" Type="http://schemas.openxmlformats.org/officeDocument/2006/relationships/image" Target="../media/image7.wmf"/><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image" Target="../media/image5.svg"/><Relationship Id="rId3" Type="http://schemas.openxmlformats.org/officeDocument/2006/relationships/image" Target="../media/image4.png"/><Relationship Id="rId2" Type="http://schemas.microsoft.com/office/2007/relationships/hdphoto" Target="../media/image3.wdp"/><Relationship Id="rId10" Type="http://schemas.openxmlformats.org/officeDocument/2006/relationships/notesSlide" Target="../notesSlides/notesSlide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5.sv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45.GIF"/><Relationship Id="rId2" Type="http://schemas.openxmlformats.org/officeDocument/2006/relationships/image" Target="../media/image5.sv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5.sv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5.sv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5.sv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5.sv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49.emf"/><Relationship Id="rId2" Type="http://schemas.openxmlformats.org/officeDocument/2006/relationships/image" Target="../media/image5.sv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5.sv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sv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sv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2" Type="http://schemas.openxmlformats.org/officeDocument/2006/relationships/notesSlide" Target="../notesSlides/notesSlide2.xml"/><Relationship Id="rId21" Type="http://schemas.openxmlformats.org/officeDocument/2006/relationships/slideLayout" Target="../slideLayouts/slideLayout1.xml"/><Relationship Id="rId20" Type="http://schemas.openxmlformats.org/officeDocument/2006/relationships/image" Target="../media/image11.svg"/><Relationship Id="rId2" Type="http://schemas.openxmlformats.org/officeDocument/2006/relationships/tags" Target="../tags/tag1.xml"/><Relationship Id="rId19" Type="http://schemas.openxmlformats.org/officeDocument/2006/relationships/image" Target="../media/image10.png"/><Relationship Id="rId18" Type="http://schemas.openxmlformats.org/officeDocument/2006/relationships/image" Target="../media/image9.png"/><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sv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oleObject" Target="../embeddings/oleObject3.bin"/><Relationship Id="rId7" Type="http://schemas.openxmlformats.org/officeDocument/2006/relationships/image" Target="../media/image7.wmf"/><Relationship Id="rId6" Type="http://schemas.openxmlformats.org/officeDocument/2006/relationships/oleObject" Target="../embeddings/oleObject2.bin"/><Relationship Id="rId5" Type="http://schemas.openxmlformats.org/officeDocument/2006/relationships/image" Target="../media/image14.png"/><Relationship Id="rId4" Type="http://schemas.openxmlformats.org/officeDocument/2006/relationships/image" Target="../media/image13.GIF"/><Relationship Id="rId3" Type="http://schemas.openxmlformats.org/officeDocument/2006/relationships/image" Target="../media/image12.png"/><Relationship Id="rId2" Type="http://schemas.openxmlformats.org/officeDocument/2006/relationships/image" Target="../media/image5.svg"/><Relationship Id="rId13" Type="http://schemas.openxmlformats.org/officeDocument/2006/relationships/notesSlide" Target="../notesSlides/notesSlide3.xml"/><Relationship Id="rId12" Type="http://schemas.openxmlformats.org/officeDocument/2006/relationships/vmlDrawing" Target="../drawings/vmlDrawing2.vml"/><Relationship Id="rId11" Type="http://schemas.openxmlformats.org/officeDocument/2006/relationships/slideLayout" Target="../slideLayouts/slideLayout2.xml"/><Relationship Id="rId10" Type="http://schemas.openxmlformats.org/officeDocument/2006/relationships/image" Target="../media/image16.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2.png"/><Relationship Id="rId2" Type="http://schemas.openxmlformats.org/officeDocument/2006/relationships/image" Target="../media/image5.sv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2.png"/><Relationship Id="rId2" Type="http://schemas.openxmlformats.org/officeDocument/2006/relationships/image" Target="../media/image5.sv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12.png"/><Relationship Id="rId2" Type="http://schemas.openxmlformats.org/officeDocument/2006/relationships/image" Target="../media/image5.svg"/><Relationship Id="rId12" Type="http://schemas.openxmlformats.org/officeDocument/2006/relationships/notesSlide" Target="../notesSlides/notesSlide6.xml"/><Relationship Id="rId11" Type="http://schemas.openxmlformats.org/officeDocument/2006/relationships/slideLayout" Target="../slideLayouts/slideLayout2.xml"/><Relationship Id="rId10" Type="http://schemas.openxmlformats.org/officeDocument/2006/relationships/image" Target="../media/image27.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5.svg"/><Relationship Id="rId12" Type="http://schemas.openxmlformats.org/officeDocument/2006/relationships/notesSlide" Target="../notesSlides/notesSlide7.xml"/><Relationship Id="rId11" Type="http://schemas.openxmlformats.org/officeDocument/2006/relationships/slideLayout" Target="../slideLayouts/slideLayout2.xml"/><Relationship Id="rId10" Type="http://schemas.openxmlformats.org/officeDocument/2006/relationships/image" Target="../media/image35.emf"/><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5.sv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2.xml"/><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5.sv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a:picLocks noChangeAspect="1"/>
          </p:cNvPicPr>
          <p:nvPr/>
        </p:nvPicPr>
        <p:blipFill rotWithShape="1">
          <a:blip r:embed="rId1" cstate="print">
            <a:alphaModFix amt="70000"/>
            <a:duotone>
              <a:schemeClr val="bg2">
                <a:shade val="45000"/>
                <a:satMod val="135000"/>
              </a:schemeClr>
              <a:prstClr val="white"/>
            </a:duotone>
            <a:extLst>
              <a:ext uri="{BEBA8EAE-BF5A-486C-A8C5-ECC9F3942E4B}">
                <a14:imgProps xmlns:a14="http://schemas.microsoft.com/office/drawing/2010/main">
                  <a14:imgLayer r:embed="rId2">
                    <a14:imgEffect>
                      <a14:brightnessContrast contrast="40000"/>
                    </a14:imgEffect>
                  </a14:imgLayer>
                </a14:imgProps>
              </a:ext>
            </a:extLst>
          </a:blip>
          <a:srcRect/>
          <a:stretch>
            <a:fillRect/>
          </a:stretch>
        </p:blipFill>
        <p:spPr>
          <a:xfrm>
            <a:off x="7970521" y="0"/>
            <a:ext cx="4221479" cy="6858000"/>
          </a:xfrm>
          <a:prstGeom prst="rect">
            <a:avLst/>
          </a:prstGeom>
        </p:spPr>
      </p:pic>
      <p:sp>
        <p:nvSpPr>
          <p:cNvPr id="2" name="矩形 1"/>
          <p:cNvSpPr/>
          <p:nvPr/>
        </p:nvSpPr>
        <p:spPr>
          <a:xfrm flipH="1">
            <a:off x="0" y="0"/>
            <a:ext cx="7970521" cy="6858000"/>
          </a:xfrm>
          <a:prstGeom prst="rect">
            <a:avLst/>
          </a:prstGeom>
          <a:solidFill>
            <a:srgbClr val="005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20000" y="2707798"/>
            <a:ext cx="5029200" cy="676910"/>
          </a:xfrm>
          <a:prstGeom prst="rect">
            <a:avLst/>
          </a:prstGeom>
          <a:noFill/>
        </p:spPr>
        <p:txBody>
          <a:bodyPr wrap="none" lIns="0" tIns="0" rIns="0" bIns="0" rtlCol="0">
            <a:spAutoFit/>
          </a:bodyPr>
          <a:lstStyle/>
          <a:p>
            <a:r>
              <a:rPr lang="zh-CN" altLang="en-US" sz="4400" dirty="0">
                <a:solidFill>
                  <a:schemeClr val="bg1"/>
                </a:solidFill>
                <a:latin typeface="思源宋体 CN Heavy" panose="02020900000000000000" pitchFamily="18" charset="-122"/>
                <a:ea typeface="思源宋体 CN Heavy" panose="02020900000000000000" pitchFamily="18" charset="-122"/>
              </a:rPr>
              <a:t>雷达波形与脉冲压缩</a:t>
            </a:r>
            <a:endParaRPr lang="en-US" altLang="zh-CN" sz="4400" dirty="0">
              <a:solidFill>
                <a:schemeClr val="bg1"/>
              </a:solidFill>
              <a:latin typeface="思源宋体 CN Heavy" panose="02020900000000000000" pitchFamily="18" charset="-122"/>
              <a:ea typeface="思源宋体 CN Heavy" panose="02020900000000000000" pitchFamily="18" charset="-122"/>
            </a:endParaRPr>
          </a:p>
        </p:txBody>
      </p:sp>
      <p:pic>
        <p:nvPicPr>
          <p:cNvPr id="7" name="图形 6"/>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a:off x="10221090" y="544421"/>
            <a:ext cx="1250910" cy="360000"/>
          </a:xfrm>
          <a:prstGeom prst="rect">
            <a:avLst/>
          </a:prstGeom>
        </p:spPr>
      </p:pic>
      <p:pic>
        <p:nvPicPr>
          <p:cNvPr id="8" name="图片 7" descr="图片包含 游戏机, 门&#10;&#10;描述已自动生成"/>
          <p:cNvPicPr/>
          <p:nvPr/>
        </p:nvPicPr>
        <p:blipFill>
          <a:blip r:embed="rId5" cstate="print">
            <a:lum bright="70000" contrast="-70000"/>
          </a:blip>
          <a:stretch>
            <a:fillRect/>
          </a:stretch>
        </p:blipFill>
        <p:spPr>
          <a:xfrm>
            <a:off x="719999" y="5611755"/>
            <a:ext cx="2853479" cy="1246245"/>
          </a:xfrm>
          <a:prstGeom prst="rect">
            <a:avLst/>
          </a:prstGeom>
        </p:spPr>
      </p:pic>
      <p:sp>
        <p:nvSpPr>
          <p:cNvPr id="25" name="文本框 24"/>
          <p:cNvSpPr txBox="1"/>
          <p:nvPr/>
        </p:nvSpPr>
        <p:spPr>
          <a:xfrm>
            <a:off x="719999" y="4192781"/>
            <a:ext cx="4137346" cy="368935"/>
          </a:xfrm>
          <a:prstGeom prst="rect">
            <a:avLst/>
          </a:prstGeom>
          <a:noFill/>
        </p:spPr>
        <p:txBody>
          <a:bodyPr wrap="square" lIns="0" tIns="0" rIns="0" bIns="0">
            <a:spAutoFit/>
          </a:bodyPr>
          <a:lstStyle/>
          <a:p>
            <a:pPr>
              <a:lnSpc>
                <a:spcPct val="150000"/>
              </a:lnSpc>
            </a:pPr>
            <a:r>
              <a:rPr lang="zh-CN" altLang="en-US" sz="1600" dirty="0">
                <a:solidFill>
                  <a:schemeClr val="bg1"/>
                </a:solidFill>
                <a:latin typeface="思源黑体 CN Regular" panose="020B0500000000000000" pitchFamily="34" charset="-122"/>
                <a:ea typeface="思源黑体 CN Regular" panose="020B0500000000000000" pitchFamily="34" charset="-122"/>
              </a:rPr>
              <a:t>报告人：周志龙</a:t>
            </a:r>
            <a:endParaRPr lang="zh-CN" altLang="en-US" sz="1600"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26" name="直接连接符 25"/>
          <p:cNvCxnSpPr/>
          <p:nvPr/>
        </p:nvCxnSpPr>
        <p:spPr>
          <a:xfrm>
            <a:off x="719999" y="3502109"/>
            <a:ext cx="5328000" cy="0"/>
          </a:xfrm>
          <a:prstGeom prst="line">
            <a:avLst/>
          </a:prstGeom>
          <a:ln w="12700">
            <a:solidFill>
              <a:srgbClr val="FFCC00"/>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19999" y="3579186"/>
            <a:ext cx="4559935" cy="276860"/>
          </a:xfrm>
          <a:prstGeom prst="rect">
            <a:avLst/>
          </a:prstGeom>
          <a:noFill/>
        </p:spPr>
        <p:txBody>
          <a:bodyPr wrap="none" lIns="0" tIns="0" rIns="0" bIns="0" rtlCol="0">
            <a:spAutoFit/>
          </a:bodyPr>
          <a:lstStyle/>
          <a:p>
            <a:r>
              <a:rPr lang="en-US" altLang="zh-CN" dirty="0">
                <a:solidFill>
                  <a:schemeClr val="bg1"/>
                </a:solidFill>
                <a:latin typeface="思源宋体 CN Heavy" panose="02020900000000000000" pitchFamily="18" charset="-122"/>
                <a:ea typeface="思源宋体 CN Heavy" panose="02020900000000000000" pitchFamily="18" charset="-122"/>
              </a:rPr>
              <a:t>Radar waveform &amp; Pulse Compression</a:t>
            </a:r>
            <a:endParaRPr lang="zh-CN" altLang="en-US" dirty="0">
              <a:solidFill>
                <a:schemeClr val="bg1"/>
              </a:solidFill>
              <a:latin typeface="思源宋体 CN Heavy" panose="02020900000000000000" pitchFamily="18" charset="-122"/>
              <a:ea typeface="思源宋体 CN Heavy" panose="02020900000000000000" pitchFamily="18" charset="-122"/>
            </a:endParaRPr>
          </a:p>
        </p:txBody>
      </p:sp>
      <p:graphicFrame>
        <p:nvGraphicFramePr>
          <p:cNvPr id="3" name="对象 2">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6" imgW="114300" imgH="215900" progId="Equation.KSEE3">
                  <p:embed/>
                </p:oleObj>
              </mc:Choice>
              <mc:Fallback>
                <p:oleObj name="" r:id="rId6" imgW="114300" imgH="215900" progId="Equation.KSEE3">
                  <p:embed/>
                  <p:pic>
                    <p:nvPicPr>
                      <p:cNvPr id="0" name="图片 1024"/>
                      <p:cNvPicPr/>
                      <p:nvPr/>
                    </p:nvPicPr>
                    <p:blipFill>
                      <a:blip r:embed="rId7"/>
                      <a:stretch>
                        <a:fillRect/>
                      </a:stretch>
                    </p:blipFill>
                    <p:spPr>
                      <a:xfrm>
                        <a:off x="6038850" y="3321050"/>
                        <a:ext cx="114300" cy="215900"/>
                      </a:xfrm>
                      <a:prstGeom prst="rect">
                        <a:avLst/>
                      </a:prstGeom>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2926080" cy="635993"/>
            <a:chOff x="624995" y="462811"/>
            <a:chExt cx="2926080" cy="635993"/>
          </a:xfrm>
        </p:grpSpPr>
        <p:sp>
          <p:nvSpPr>
            <p:cNvPr id="2" name="文本框 1"/>
            <p:cNvSpPr txBox="1"/>
            <p:nvPr/>
          </p:nvSpPr>
          <p:spPr>
            <a:xfrm>
              <a:off x="624995" y="462811"/>
              <a:ext cx="2926080" cy="460375"/>
            </a:xfrm>
            <a:prstGeom prst="rect">
              <a:avLst/>
            </a:prstGeom>
            <a:noFill/>
          </p:spPr>
          <p:txBody>
            <a:bodyPr wrap="none" rtlCol="0">
              <a:spAutoFit/>
            </a:bodyPr>
            <a:lstStyle/>
            <a:p>
              <a:pPr algn="l"/>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雷达波形与脉冲压缩</a:t>
              </a:r>
              <a:endParaRPr lang="zh-CN" altLang="en-US" sz="2400" dirty="0">
                <a:solidFill>
                  <a:srgbClr val="00561F"/>
                </a:solidFill>
                <a:latin typeface="思源宋体 CN Heavy" panose="02020900000000000000" pitchFamily="18" charset="-122"/>
                <a:ea typeface="思源宋体 CN Heavy" panose="02020900000000000000" pitchFamily="18" charset="-122"/>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pic>
        <p:nvPicPr>
          <p:cNvPr id="8" name="图片 7"/>
          <p:cNvPicPr>
            <a:picLocks noChangeAspect="1"/>
          </p:cNvPicPr>
          <p:nvPr/>
        </p:nvPicPr>
        <p:blipFill>
          <a:blip r:embed="rId3"/>
          <a:stretch>
            <a:fillRect/>
          </a:stretch>
        </p:blipFill>
        <p:spPr>
          <a:xfrm>
            <a:off x="1514475" y="1487170"/>
            <a:ext cx="5311775" cy="1567815"/>
          </a:xfrm>
          <a:prstGeom prst="rect">
            <a:avLst/>
          </a:prstGeom>
          <a:effectLst>
            <a:softEdge rad="317500"/>
          </a:effectLst>
        </p:spPr>
      </p:pic>
      <p:pic>
        <p:nvPicPr>
          <p:cNvPr id="9" name="图片 8"/>
          <p:cNvPicPr>
            <a:picLocks noChangeAspect="1"/>
          </p:cNvPicPr>
          <p:nvPr/>
        </p:nvPicPr>
        <p:blipFill>
          <a:blip r:embed="rId4"/>
          <a:stretch>
            <a:fillRect/>
          </a:stretch>
        </p:blipFill>
        <p:spPr>
          <a:xfrm>
            <a:off x="6923405" y="1487170"/>
            <a:ext cx="3270885" cy="1567815"/>
          </a:xfrm>
          <a:prstGeom prst="rect">
            <a:avLst/>
          </a:prstGeom>
          <a:effectLst>
            <a:softEdge rad="317500"/>
          </a:effectLst>
        </p:spPr>
      </p:pic>
      <p:sp>
        <p:nvSpPr>
          <p:cNvPr id="10" name="右箭头 9"/>
          <p:cNvSpPr/>
          <p:nvPr/>
        </p:nvSpPr>
        <p:spPr>
          <a:xfrm rot="3300000">
            <a:off x="3912235" y="1483995"/>
            <a:ext cx="517525" cy="31686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右箭头 10"/>
          <p:cNvSpPr/>
          <p:nvPr/>
        </p:nvSpPr>
        <p:spPr>
          <a:xfrm rot="8280000">
            <a:off x="9288145" y="1757680"/>
            <a:ext cx="517525" cy="31686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p:cNvPicPr>
            <a:picLocks noChangeAspect="1"/>
          </p:cNvPicPr>
          <p:nvPr/>
        </p:nvPicPr>
        <p:blipFill>
          <a:blip r:embed="rId5"/>
          <a:stretch>
            <a:fillRect/>
          </a:stretch>
        </p:blipFill>
        <p:spPr>
          <a:xfrm>
            <a:off x="545465" y="2935605"/>
            <a:ext cx="5076825" cy="3261995"/>
          </a:xfrm>
          <a:prstGeom prst="rect">
            <a:avLst/>
          </a:prstGeom>
          <a:effectLst>
            <a:softEdge rad="127000"/>
          </a:effectLst>
        </p:spPr>
      </p:pic>
      <p:sp>
        <p:nvSpPr>
          <p:cNvPr id="7" name="文本框 6"/>
          <p:cNvSpPr txBox="1"/>
          <p:nvPr/>
        </p:nvSpPr>
        <p:spPr>
          <a:xfrm>
            <a:off x="624840" y="1234440"/>
            <a:ext cx="531939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脉冲压缩</a:t>
            </a: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a:t>
            </a: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匹配滤波器的应用</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pic>
        <p:nvPicPr>
          <p:cNvPr id="13" name="图片 12"/>
          <p:cNvPicPr>
            <a:picLocks noChangeAspect="1"/>
          </p:cNvPicPr>
          <p:nvPr/>
        </p:nvPicPr>
        <p:blipFill>
          <a:blip r:embed="rId6"/>
          <a:stretch>
            <a:fillRect/>
          </a:stretch>
        </p:blipFill>
        <p:spPr>
          <a:xfrm>
            <a:off x="5814695" y="3054350"/>
            <a:ext cx="5760085" cy="3022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2926080" cy="635993"/>
            <a:chOff x="624995" y="462811"/>
            <a:chExt cx="2926080" cy="635993"/>
          </a:xfrm>
        </p:grpSpPr>
        <p:sp>
          <p:nvSpPr>
            <p:cNvPr id="2" name="文本框 1"/>
            <p:cNvSpPr txBox="1"/>
            <p:nvPr/>
          </p:nvSpPr>
          <p:spPr>
            <a:xfrm>
              <a:off x="624995" y="462811"/>
              <a:ext cx="2926080" cy="460375"/>
            </a:xfrm>
            <a:prstGeom prst="rect">
              <a:avLst/>
            </a:prstGeom>
            <a:noFill/>
          </p:spPr>
          <p:txBody>
            <a:bodyPr wrap="none" rtlCol="0">
              <a:spAutoFit/>
            </a:bodyPr>
            <a:lstStyle/>
            <a:p>
              <a:pPr algn="l"/>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雷达波形与脉冲压缩</a:t>
              </a:r>
              <a:endParaRPr lang="zh-CN" altLang="en-US" sz="2400" dirty="0">
                <a:solidFill>
                  <a:srgbClr val="00561F"/>
                </a:solidFill>
                <a:latin typeface="思源宋体 CN Heavy" panose="02020900000000000000" pitchFamily="18" charset="-122"/>
                <a:ea typeface="思源宋体 CN Heavy" panose="02020900000000000000" pitchFamily="18" charset="-122"/>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624840" y="1234440"/>
            <a:ext cx="531939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脉冲压缩</a:t>
            </a:r>
            <a:endParaRPr 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pic>
        <p:nvPicPr>
          <p:cNvPr id="4" name="图片 3" descr="pulscompression.big"/>
          <p:cNvPicPr>
            <a:picLocks noChangeAspect="1"/>
          </p:cNvPicPr>
          <p:nvPr/>
        </p:nvPicPr>
        <p:blipFill>
          <a:blip r:embed="rId3"/>
          <a:stretch>
            <a:fillRect/>
          </a:stretch>
        </p:blipFill>
        <p:spPr>
          <a:xfrm>
            <a:off x="1775460" y="2005965"/>
            <a:ext cx="8858250" cy="381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3328670" cy="635993"/>
            <a:chOff x="624995" y="462811"/>
            <a:chExt cx="3328670" cy="635993"/>
          </a:xfrm>
        </p:grpSpPr>
        <p:sp>
          <p:nvSpPr>
            <p:cNvPr id="2" name="文本框 1"/>
            <p:cNvSpPr txBox="1"/>
            <p:nvPr/>
          </p:nvSpPr>
          <p:spPr>
            <a:xfrm>
              <a:off x="624995" y="462811"/>
              <a:ext cx="3328670" cy="460375"/>
            </a:xfrm>
            <a:prstGeom prst="rect">
              <a:avLst/>
            </a:prstGeom>
            <a:noFill/>
          </p:spPr>
          <p:txBody>
            <a:bodyPr wrap="none" rtlCol="0">
              <a:spAutoFit/>
            </a:bodyPr>
            <a:lstStyle/>
            <a:p>
              <a:pPr algn="l"/>
              <a:r>
                <a:rPr lang="en-US" altLang="zh-CN" sz="2400" dirty="0">
                  <a:solidFill>
                    <a:srgbClr val="00561F"/>
                  </a:solidFill>
                  <a:latin typeface="思源宋体 CN Heavy" panose="02020900000000000000" pitchFamily="18" charset="-122"/>
                  <a:ea typeface="思源宋体 CN Heavy" panose="02020900000000000000" pitchFamily="18" charset="-122"/>
                  <a:sym typeface="+mn-ea"/>
                </a:rPr>
                <a:t>LFM</a:t>
              </a:r>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信号脉冲压缩仿真</a:t>
              </a:r>
              <a:endParaRPr lang="zh-CN" altLang="en-US" sz="2400" dirty="0">
                <a:solidFill>
                  <a:srgbClr val="00561F"/>
                </a:solidFill>
                <a:latin typeface="思源宋体 CN Heavy" panose="02020900000000000000" pitchFamily="18" charset="-122"/>
                <a:ea typeface="思源宋体 CN Heavy" panose="02020900000000000000" pitchFamily="18" charset="-122"/>
                <a:sym typeface="+mn-ea"/>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803910" y="1544955"/>
            <a:ext cx="10714355" cy="4173855"/>
          </a:xfrm>
          <a:prstGeom prst="rect">
            <a:avLst/>
          </a:prstGeom>
          <a:noFill/>
        </p:spPr>
        <p:txBody>
          <a:bodyPr wrap="square" rtlCol="0">
            <a:noAutofit/>
          </a:bodyPr>
          <a:p>
            <a:r>
              <a:rPr lang="zh-CN" altLang="en-US" sz="2400"/>
              <a:t>1．LFM信号分析</a:t>
            </a:r>
            <a:endParaRPr lang="zh-CN" altLang="en-US" sz="2400"/>
          </a:p>
          <a:p>
            <a:r>
              <a:rPr lang="zh-CN" altLang="en-US" sz="2400"/>
              <a:t>（1）仿真LFM信号；（2）观察不同过采样率下的DFT结果；（3）观察不同TBP的LFM信号的频谱。</a:t>
            </a:r>
            <a:endParaRPr lang="zh-CN" altLang="en-US" sz="2400"/>
          </a:p>
          <a:p>
            <a:r>
              <a:rPr lang="zh-CN" altLang="en-US" sz="2400"/>
              <a:t>2．脉冲压缩仿真：针对“基带LFM信号”</a:t>
            </a:r>
            <a:endParaRPr lang="zh-CN" altLang="en-US" sz="2400"/>
          </a:p>
          <a:p>
            <a:r>
              <a:rPr lang="zh-CN" altLang="en-US" sz="2400"/>
              <a:t>（1）实现无误差的脉冲压缩，计算指标（IRW、PSLR、ISLR）；</a:t>
            </a:r>
            <a:endParaRPr lang="zh-CN" altLang="en-US" sz="2400"/>
          </a:p>
          <a:p>
            <a:r>
              <a:rPr lang="zh-CN" altLang="en-US" sz="2400"/>
              <a:t>（2）观察频域加窗的影响，计算指标（IRW、PSLR、ISLR）</a:t>
            </a:r>
            <a:endParaRPr lang="zh-CN" altLang="en-US" sz="2400"/>
          </a:p>
          <a:p>
            <a:r>
              <a:rPr lang="zh-CN" altLang="en-US" sz="2400"/>
              <a:t>3.LFM回波仿真：</a:t>
            </a:r>
            <a:endParaRPr lang="zh-CN" altLang="en-US" sz="2400"/>
          </a:p>
          <a:p>
            <a:r>
              <a:rPr lang="zh-CN" altLang="en-US" sz="2400"/>
              <a:t>（1）输入参数:目标参数：RCS等于1,分别位于15Km，16Km。LFM信号参数：中心频率5.0GHz，脉冲宽度30us，带宽30MHz。接收机参数：发射信号后0.1ms启动接收机开始接收信号，持续时间0.04ms，按1.2倍过采样因子采样。</a:t>
            </a:r>
            <a:endParaRPr lang="zh-CN" altLang="en-US" sz="2400"/>
          </a:p>
          <a:p>
            <a:r>
              <a:rPr lang="zh-CN" altLang="en-US" sz="2400"/>
              <a:t>（2）输出:完成脉冲压缩。</a:t>
            </a:r>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3328670" cy="635993"/>
            <a:chOff x="624995" y="462811"/>
            <a:chExt cx="3328670" cy="635993"/>
          </a:xfrm>
        </p:grpSpPr>
        <p:sp>
          <p:nvSpPr>
            <p:cNvPr id="2" name="文本框 1"/>
            <p:cNvSpPr txBox="1"/>
            <p:nvPr/>
          </p:nvSpPr>
          <p:spPr>
            <a:xfrm>
              <a:off x="624995" y="462811"/>
              <a:ext cx="3328670" cy="460375"/>
            </a:xfrm>
            <a:prstGeom prst="rect">
              <a:avLst/>
            </a:prstGeom>
            <a:noFill/>
          </p:spPr>
          <p:txBody>
            <a:bodyPr wrap="none" rtlCol="0">
              <a:spAutoFit/>
            </a:bodyPr>
            <a:lstStyle/>
            <a:p>
              <a:pPr algn="l"/>
              <a:r>
                <a:rPr lang="en-US" altLang="zh-CN" sz="2400" dirty="0">
                  <a:solidFill>
                    <a:srgbClr val="00561F"/>
                  </a:solidFill>
                  <a:latin typeface="思源宋体 CN Heavy" panose="02020900000000000000" pitchFamily="18" charset="-122"/>
                  <a:ea typeface="思源宋体 CN Heavy" panose="02020900000000000000" pitchFamily="18" charset="-122"/>
                  <a:sym typeface="+mn-ea"/>
                </a:rPr>
                <a:t>LFM</a:t>
              </a:r>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信号脉冲压缩仿真</a:t>
              </a:r>
              <a:endParaRPr lang="zh-CN" altLang="en-US" sz="2400" dirty="0">
                <a:solidFill>
                  <a:srgbClr val="00561F"/>
                </a:solidFill>
                <a:latin typeface="思源宋体 CN Heavy" panose="02020900000000000000" pitchFamily="18" charset="-122"/>
                <a:ea typeface="思源宋体 CN Heavy" panose="02020900000000000000" pitchFamily="18" charset="-122"/>
                <a:sym typeface="+mn-ea"/>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689610" y="1268095"/>
            <a:ext cx="6096000" cy="460375"/>
          </a:xfrm>
          <a:prstGeom prst="rect">
            <a:avLst/>
          </a:prstGeom>
          <a:noFill/>
        </p:spPr>
        <p:txBody>
          <a:bodyPr wrap="square" rtlCol="0" anchor="t">
            <a:spAutoFit/>
          </a:bodyPr>
          <a:p>
            <a:r>
              <a:rPr lang="zh-CN" altLang="en-US" sz="2400">
                <a:sym typeface="+mn-ea"/>
              </a:rPr>
              <a:t>1．LFM信号分析</a:t>
            </a:r>
            <a:endParaRPr lang="zh-CN" altLang="en-US" sz="2400">
              <a:sym typeface="+mn-ea"/>
            </a:endParaRPr>
          </a:p>
        </p:txBody>
      </p:sp>
      <p:pic>
        <p:nvPicPr>
          <p:cNvPr id="8" name="图片 7" descr="1_1"/>
          <p:cNvPicPr>
            <a:picLocks noChangeAspect="1"/>
          </p:cNvPicPr>
          <p:nvPr/>
        </p:nvPicPr>
        <p:blipFill>
          <a:blip r:embed="rId3"/>
          <a:stretch>
            <a:fillRect/>
          </a:stretch>
        </p:blipFill>
        <p:spPr>
          <a:xfrm>
            <a:off x="1147445" y="1268095"/>
            <a:ext cx="9897110" cy="53873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3328670" cy="635993"/>
            <a:chOff x="624995" y="462811"/>
            <a:chExt cx="3328670" cy="635993"/>
          </a:xfrm>
        </p:grpSpPr>
        <p:sp>
          <p:nvSpPr>
            <p:cNvPr id="2" name="文本框 1"/>
            <p:cNvSpPr txBox="1"/>
            <p:nvPr/>
          </p:nvSpPr>
          <p:spPr>
            <a:xfrm>
              <a:off x="624995" y="462811"/>
              <a:ext cx="3328670" cy="460375"/>
            </a:xfrm>
            <a:prstGeom prst="rect">
              <a:avLst/>
            </a:prstGeom>
            <a:noFill/>
          </p:spPr>
          <p:txBody>
            <a:bodyPr wrap="none" rtlCol="0">
              <a:spAutoFit/>
            </a:bodyPr>
            <a:lstStyle/>
            <a:p>
              <a:pPr algn="l"/>
              <a:r>
                <a:rPr lang="en-US" altLang="zh-CN" sz="2400" dirty="0">
                  <a:solidFill>
                    <a:srgbClr val="00561F"/>
                  </a:solidFill>
                  <a:latin typeface="思源宋体 CN Heavy" panose="02020900000000000000" pitchFamily="18" charset="-122"/>
                  <a:ea typeface="思源宋体 CN Heavy" panose="02020900000000000000" pitchFamily="18" charset="-122"/>
                  <a:sym typeface="+mn-ea"/>
                </a:rPr>
                <a:t>LFM</a:t>
              </a:r>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信号脉冲压缩仿真</a:t>
              </a:r>
              <a:endParaRPr lang="zh-CN" altLang="en-US" sz="2400" dirty="0">
                <a:solidFill>
                  <a:srgbClr val="00561F"/>
                </a:solidFill>
                <a:latin typeface="思源宋体 CN Heavy" panose="02020900000000000000" pitchFamily="18" charset="-122"/>
                <a:ea typeface="思源宋体 CN Heavy" panose="02020900000000000000" pitchFamily="18" charset="-122"/>
                <a:sym typeface="+mn-ea"/>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689610" y="1268095"/>
            <a:ext cx="6096000" cy="460375"/>
          </a:xfrm>
          <a:prstGeom prst="rect">
            <a:avLst/>
          </a:prstGeom>
          <a:noFill/>
        </p:spPr>
        <p:txBody>
          <a:bodyPr wrap="square" rtlCol="0" anchor="t">
            <a:spAutoFit/>
          </a:bodyPr>
          <a:p>
            <a:r>
              <a:rPr lang="zh-CN" altLang="en-US" sz="2400">
                <a:sym typeface="+mn-ea"/>
              </a:rPr>
              <a:t>1．LFM信号分析</a:t>
            </a:r>
            <a:endParaRPr lang="zh-CN" altLang="en-US" sz="2400">
              <a:sym typeface="+mn-ea"/>
            </a:endParaRPr>
          </a:p>
        </p:txBody>
      </p:sp>
      <p:pic>
        <p:nvPicPr>
          <p:cNvPr id="4" name="图片 3" descr="1_2"/>
          <p:cNvPicPr>
            <a:picLocks noChangeAspect="1"/>
          </p:cNvPicPr>
          <p:nvPr/>
        </p:nvPicPr>
        <p:blipFill>
          <a:blip r:embed="rId3"/>
          <a:stretch>
            <a:fillRect/>
          </a:stretch>
        </p:blipFill>
        <p:spPr>
          <a:xfrm>
            <a:off x="1155065" y="1398270"/>
            <a:ext cx="9881870" cy="53790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3328670" cy="635993"/>
            <a:chOff x="624995" y="462811"/>
            <a:chExt cx="3328670" cy="635993"/>
          </a:xfrm>
        </p:grpSpPr>
        <p:sp>
          <p:nvSpPr>
            <p:cNvPr id="2" name="文本框 1"/>
            <p:cNvSpPr txBox="1"/>
            <p:nvPr/>
          </p:nvSpPr>
          <p:spPr>
            <a:xfrm>
              <a:off x="624995" y="462811"/>
              <a:ext cx="3328670" cy="460375"/>
            </a:xfrm>
            <a:prstGeom prst="rect">
              <a:avLst/>
            </a:prstGeom>
            <a:noFill/>
          </p:spPr>
          <p:txBody>
            <a:bodyPr wrap="none" rtlCol="0">
              <a:spAutoFit/>
            </a:bodyPr>
            <a:lstStyle/>
            <a:p>
              <a:pPr algn="l"/>
              <a:r>
                <a:rPr lang="en-US" altLang="zh-CN" sz="2400" dirty="0">
                  <a:solidFill>
                    <a:srgbClr val="00561F"/>
                  </a:solidFill>
                  <a:latin typeface="思源宋体 CN Heavy" panose="02020900000000000000" pitchFamily="18" charset="-122"/>
                  <a:ea typeface="思源宋体 CN Heavy" panose="02020900000000000000" pitchFamily="18" charset="-122"/>
                  <a:sym typeface="+mn-ea"/>
                </a:rPr>
                <a:t>LFM</a:t>
              </a:r>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信号脉冲压缩仿真</a:t>
              </a:r>
              <a:endParaRPr lang="zh-CN" altLang="en-US" sz="2400" dirty="0">
                <a:solidFill>
                  <a:srgbClr val="00561F"/>
                </a:solidFill>
                <a:latin typeface="思源宋体 CN Heavy" panose="02020900000000000000" pitchFamily="18" charset="-122"/>
                <a:ea typeface="思源宋体 CN Heavy" panose="02020900000000000000" pitchFamily="18" charset="-122"/>
                <a:sym typeface="+mn-ea"/>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689610" y="1098550"/>
            <a:ext cx="6096000" cy="460375"/>
          </a:xfrm>
          <a:prstGeom prst="rect">
            <a:avLst/>
          </a:prstGeom>
          <a:noFill/>
        </p:spPr>
        <p:txBody>
          <a:bodyPr wrap="square" rtlCol="0" anchor="t">
            <a:spAutoFit/>
          </a:bodyPr>
          <a:p>
            <a:r>
              <a:rPr lang="zh-CN" altLang="en-US" sz="2400">
                <a:sym typeface="+mn-ea"/>
              </a:rPr>
              <a:t>1．LFM信号分析</a:t>
            </a:r>
            <a:endParaRPr lang="zh-CN" altLang="en-US" sz="2400">
              <a:sym typeface="+mn-ea"/>
            </a:endParaRPr>
          </a:p>
        </p:txBody>
      </p:sp>
      <p:pic>
        <p:nvPicPr>
          <p:cNvPr id="8" name="图片 7" descr="1_3"/>
          <p:cNvPicPr>
            <a:picLocks noChangeAspect="1"/>
          </p:cNvPicPr>
          <p:nvPr/>
        </p:nvPicPr>
        <p:blipFill>
          <a:blip r:embed="rId3"/>
          <a:stretch>
            <a:fillRect/>
          </a:stretch>
        </p:blipFill>
        <p:spPr>
          <a:xfrm>
            <a:off x="944245" y="1098550"/>
            <a:ext cx="10303510" cy="56083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3328670" cy="635993"/>
            <a:chOff x="624995" y="462811"/>
            <a:chExt cx="3328670" cy="635993"/>
          </a:xfrm>
        </p:grpSpPr>
        <p:sp>
          <p:nvSpPr>
            <p:cNvPr id="2" name="文本框 1"/>
            <p:cNvSpPr txBox="1"/>
            <p:nvPr/>
          </p:nvSpPr>
          <p:spPr>
            <a:xfrm>
              <a:off x="624995" y="462811"/>
              <a:ext cx="3328670" cy="460375"/>
            </a:xfrm>
            <a:prstGeom prst="rect">
              <a:avLst/>
            </a:prstGeom>
            <a:noFill/>
          </p:spPr>
          <p:txBody>
            <a:bodyPr wrap="none" rtlCol="0">
              <a:spAutoFit/>
            </a:bodyPr>
            <a:lstStyle/>
            <a:p>
              <a:pPr algn="l"/>
              <a:r>
                <a:rPr lang="en-US" altLang="zh-CN" sz="2400" dirty="0">
                  <a:solidFill>
                    <a:srgbClr val="00561F"/>
                  </a:solidFill>
                  <a:latin typeface="思源宋体 CN Heavy" panose="02020900000000000000" pitchFamily="18" charset="-122"/>
                  <a:ea typeface="思源宋体 CN Heavy" panose="02020900000000000000" pitchFamily="18" charset="-122"/>
                  <a:sym typeface="+mn-ea"/>
                </a:rPr>
                <a:t>LFM</a:t>
              </a:r>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信号脉冲压缩仿真</a:t>
              </a:r>
              <a:endParaRPr lang="zh-CN" altLang="en-US" sz="2400" dirty="0">
                <a:solidFill>
                  <a:srgbClr val="00561F"/>
                </a:solidFill>
                <a:latin typeface="思源宋体 CN Heavy" panose="02020900000000000000" pitchFamily="18" charset="-122"/>
                <a:ea typeface="思源宋体 CN Heavy" panose="02020900000000000000" pitchFamily="18" charset="-122"/>
                <a:sym typeface="+mn-ea"/>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689610" y="1098550"/>
            <a:ext cx="6096000" cy="460375"/>
          </a:xfrm>
          <a:prstGeom prst="rect">
            <a:avLst/>
          </a:prstGeom>
          <a:noFill/>
        </p:spPr>
        <p:txBody>
          <a:bodyPr wrap="square" rtlCol="0" anchor="t">
            <a:spAutoFit/>
          </a:bodyPr>
          <a:p>
            <a:r>
              <a:rPr lang="en-US" altLang="zh-CN" sz="2400">
                <a:sym typeface="+mn-ea"/>
              </a:rPr>
              <a:t>2</a:t>
            </a:r>
            <a:r>
              <a:rPr lang="zh-CN" altLang="en-US" sz="2400">
                <a:sym typeface="+mn-ea"/>
              </a:rPr>
              <a:t>．</a:t>
            </a:r>
            <a:r>
              <a:rPr lang="en-US" altLang="zh-CN" sz="2400">
                <a:sym typeface="+mn-ea"/>
              </a:rPr>
              <a:t>LFM</a:t>
            </a:r>
            <a:r>
              <a:rPr lang="zh-CN" altLang="en-US" sz="2400">
                <a:sym typeface="+mn-ea"/>
              </a:rPr>
              <a:t>脉冲压缩仿真</a:t>
            </a:r>
            <a:endParaRPr lang="zh-CN" altLang="en-US" sz="2400">
              <a:sym typeface="+mn-ea"/>
            </a:endParaRPr>
          </a:p>
        </p:txBody>
      </p:sp>
      <p:pic>
        <p:nvPicPr>
          <p:cNvPr id="9" name="图片 8"/>
          <p:cNvPicPr>
            <a:picLocks noChangeAspect="1"/>
          </p:cNvPicPr>
          <p:nvPr/>
        </p:nvPicPr>
        <p:blipFill>
          <a:blip r:embed="rId3"/>
          <a:stretch>
            <a:fillRect/>
          </a:stretch>
        </p:blipFill>
        <p:spPr>
          <a:xfrm>
            <a:off x="1416050" y="1240790"/>
            <a:ext cx="9359900" cy="50876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3328670" cy="635993"/>
            <a:chOff x="624995" y="462811"/>
            <a:chExt cx="3328670" cy="635993"/>
          </a:xfrm>
        </p:grpSpPr>
        <p:sp>
          <p:nvSpPr>
            <p:cNvPr id="2" name="文本框 1"/>
            <p:cNvSpPr txBox="1"/>
            <p:nvPr/>
          </p:nvSpPr>
          <p:spPr>
            <a:xfrm>
              <a:off x="624995" y="462811"/>
              <a:ext cx="3328670" cy="460375"/>
            </a:xfrm>
            <a:prstGeom prst="rect">
              <a:avLst/>
            </a:prstGeom>
            <a:noFill/>
          </p:spPr>
          <p:txBody>
            <a:bodyPr wrap="none" rtlCol="0">
              <a:spAutoFit/>
            </a:bodyPr>
            <a:lstStyle/>
            <a:p>
              <a:pPr algn="l"/>
              <a:r>
                <a:rPr lang="en-US" altLang="zh-CN" sz="2400" dirty="0">
                  <a:solidFill>
                    <a:srgbClr val="00561F"/>
                  </a:solidFill>
                  <a:latin typeface="思源宋体 CN Heavy" panose="02020900000000000000" pitchFamily="18" charset="-122"/>
                  <a:ea typeface="思源宋体 CN Heavy" panose="02020900000000000000" pitchFamily="18" charset="-122"/>
                  <a:sym typeface="+mn-ea"/>
                </a:rPr>
                <a:t>LFM</a:t>
              </a:r>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信号脉冲压缩仿真</a:t>
              </a:r>
              <a:endParaRPr lang="zh-CN" altLang="en-US" sz="2400" dirty="0">
                <a:solidFill>
                  <a:srgbClr val="00561F"/>
                </a:solidFill>
                <a:latin typeface="思源宋体 CN Heavy" panose="02020900000000000000" pitchFamily="18" charset="-122"/>
                <a:ea typeface="思源宋体 CN Heavy" panose="02020900000000000000" pitchFamily="18" charset="-122"/>
                <a:sym typeface="+mn-ea"/>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689610" y="1098550"/>
            <a:ext cx="6096000" cy="460375"/>
          </a:xfrm>
          <a:prstGeom prst="rect">
            <a:avLst/>
          </a:prstGeom>
          <a:noFill/>
        </p:spPr>
        <p:txBody>
          <a:bodyPr wrap="square" rtlCol="0" anchor="t">
            <a:spAutoFit/>
          </a:bodyPr>
          <a:p>
            <a:r>
              <a:rPr lang="en-US" altLang="zh-CN" sz="2400">
                <a:sym typeface="+mn-ea"/>
              </a:rPr>
              <a:t>2</a:t>
            </a:r>
            <a:r>
              <a:rPr lang="zh-CN" altLang="en-US" sz="2400">
                <a:sym typeface="+mn-ea"/>
              </a:rPr>
              <a:t>．</a:t>
            </a:r>
            <a:r>
              <a:rPr lang="en-US" altLang="zh-CN" sz="2400">
                <a:sym typeface="+mn-ea"/>
              </a:rPr>
              <a:t>LFM</a:t>
            </a:r>
            <a:r>
              <a:rPr lang="zh-CN" altLang="en-US" sz="2400">
                <a:sym typeface="+mn-ea"/>
              </a:rPr>
              <a:t>脉冲压缩仿真</a:t>
            </a:r>
            <a:endParaRPr lang="zh-CN" altLang="en-US" sz="2400">
              <a:sym typeface="+mn-ea"/>
            </a:endParaRPr>
          </a:p>
        </p:txBody>
      </p:sp>
      <p:pic>
        <p:nvPicPr>
          <p:cNvPr id="4" name="图片 3" descr="2_2"/>
          <p:cNvPicPr>
            <a:picLocks noChangeAspect="1"/>
          </p:cNvPicPr>
          <p:nvPr/>
        </p:nvPicPr>
        <p:blipFill>
          <a:blip r:embed="rId3"/>
          <a:stretch>
            <a:fillRect/>
          </a:stretch>
        </p:blipFill>
        <p:spPr>
          <a:xfrm>
            <a:off x="1023620" y="1353185"/>
            <a:ext cx="10005695" cy="54463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3328670" cy="635993"/>
            <a:chOff x="624995" y="462811"/>
            <a:chExt cx="3328670" cy="635993"/>
          </a:xfrm>
        </p:grpSpPr>
        <p:sp>
          <p:nvSpPr>
            <p:cNvPr id="2" name="文本框 1"/>
            <p:cNvSpPr txBox="1"/>
            <p:nvPr/>
          </p:nvSpPr>
          <p:spPr>
            <a:xfrm>
              <a:off x="624995" y="462811"/>
              <a:ext cx="3328670" cy="460375"/>
            </a:xfrm>
            <a:prstGeom prst="rect">
              <a:avLst/>
            </a:prstGeom>
            <a:noFill/>
          </p:spPr>
          <p:txBody>
            <a:bodyPr wrap="none" rtlCol="0">
              <a:spAutoFit/>
            </a:bodyPr>
            <a:lstStyle/>
            <a:p>
              <a:pPr algn="l"/>
              <a:r>
                <a:rPr lang="en-US" altLang="zh-CN" sz="2400" dirty="0">
                  <a:solidFill>
                    <a:srgbClr val="00561F"/>
                  </a:solidFill>
                  <a:latin typeface="思源宋体 CN Heavy" panose="02020900000000000000" pitchFamily="18" charset="-122"/>
                  <a:ea typeface="思源宋体 CN Heavy" panose="02020900000000000000" pitchFamily="18" charset="-122"/>
                  <a:sym typeface="+mn-ea"/>
                </a:rPr>
                <a:t>LFM</a:t>
              </a:r>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信号脉冲压缩仿真</a:t>
              </a:r>
              <a:endParaRPr lang="zh-CN" altLang="en-US" sz="2400" dirty="0">
                <a:solidFill>
                  <a:srgbClr val="00561F"/>
                </a:solidFill>
                <a:latin typeface="思源宋体 CN Heavy" panose="02020900000000000000" pitchFamily="18" charset="-122"/>
                <a:ea typeface="思源宋体 CN Heavy" panose="02020900000000000000" pitchFamily="18" charset="-122"/>
                <a:sym typeface="+mn-ea"/>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689610" y="1098550"/>
            <a:ext cx="6096000" cy="460375"/>
          </a:xfrm>
          <a:prstGeom prst="rect">
            <a:avLst/>
          </a:prstGeom>
          <a:noFill/>
        </p:spPr>
        <p:txBody>
          <a:bodyPr wrap="square" rtlCol="0" anchor="t">
            <a:spAutoFit/>
          </a:bodyPr>
          <a:p>
            <a:r>
              <a:rPr lang="en-US" altLang="zh-CN" sz="2400">
                <a:sym typeface="+mn-ea"/>
              </a:rPr>
              <a:t>2</a:t>
            </a:r>
            <a:r>
              <a:rPr lang="zh-CN" altLang="en-US" sz="2400">
                <a:sym typeface="+mn-ea"/>
              </a:rPr>
              <a:t>．</a:t>
            </a:r>
            <a:r>
              <a:rPr lang="en-US" altLang="zh-CN" sz="2400">
                <a:sym typeface="+mn-ea"/>
              </a:rPr>
              <a:t>LFM</a:t>
            </a:r>
            <a:r>
              <a:rPr lang="zh-CN" altLang="en-US" sz="2400">
                <a:sym typeface="+mn-ea"/>
              </a:rPr>
              <a:t>脉冲压缩仿真</a:t>
            </a:r>
            <a:endParaRPr lang="zh-CN" altLang="en-US" sz="2400">
              <a:sym typeface="+mn-ea"/>
            </a:endParaRPr>
          </a:p>
        </p:txBody>
      </p:sp>
      <p:pic>
        <p:nvPicPr>
          <p:cNvPr id="8" name="图片 7" descr="2_3"/>
          <p:cNvPicPr>
            <a:picLocks noChangeAspect="1"/>
          </p:cNvPicPr>
          <p:nvPr/>
        </p:nvPicPr>
        <p:blipFill>
          <a:blip r:embed="rId3"/>
          <a:stretch>
            <a:fillRect/>
          </a:stretch>
        </p:blipFill>
        <p:spPr>
          <a:xfrm>
            <a:off x="1279525" y="1487170"/>
            <a:ext cx="9383395" cy="51073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3328670" cy="635993"/>
            <a:chOff x="624995" y="462811"/>
            <a:chExt cx="3328670" cy="635993"/>
          </a:xfrm>
        </p:grpSpPr>
        <p:sp>
          <p:nvSpPr>
            <p:cNvPr id="2" name="文本框 1"/>
            <p:cNvSpPr txBox="1"/>
            <p:nvPr/>
          </p:nvSpPr>
          <p:spPr>
            <a:xfrm>
              <a:off x="624995" y="462811"/>
              <a:ext cx="3328670" cy="460375"/>
            </a:xfrm>
            <a:prstGeom prst="rect">
              <a:avLst/>
            </a:prstGeom>
            <a:noFill/>
          </p:spPr>
          <p:txBody>
            <a:bodyPr wrap="none" rtlCol="0">
              <a:spAutoFit/>
            </a:bodyPr>
            <a:lstStyle/>
            <a:p>
              <a:pPr algn="l"/>
              <a:r>
                <a:rPr lang="en-US" altLang="zh-CN" sz="2400" dirty="0">
                  <a:solidFill>
                    <a:srgbClr val="00561F"/>
                  </a:solidFill>
                  <a:latin typeface="思源宋体 CN Heavy" panose="02020900000000000000" pitchFamily="18" charset="-122"/>
                  <a:ea typeface="思源宋体 CN Heavy" panose="02020900000000000000" pitchFamily="18" charset="-122"/>
                  <a:sym typeface="+mn-ea"/>
                </a:rPr>
                <a:t>LFM</a:t>
              </a:r>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信号脉冲压缩仿真</a:t>
              </a:r>
              <a:endParaRPr lang="zh-CN" altLang="en-US" sz="2400" dirty="0">
                <a:solidFill>
                  <a:srgbClr val="00561F"/>
                </a:solidFill>
                <a:latin typeface="思源宋体 CN Heavy" panose="02020900000000000000" pitchFamily="18" charset="-122"/>
                <a:ea typeface="思源宋体 CN Heavy" panose="02020900000000000000" pitchFamily="18" charset="-122"/>
                <a:sym typeface="+mn-ea"/>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689610" y="1098550"/>
            <a:ext cx="6096000" cy="460375"/>
          </a:xfrm>
          <a:prstGeom prst="rect">
            <a:avLst/>
          </a:prstGeom>
          <a:noFill/>
        </p:spPr>
        <p:txBody>
          <a:bodyPr wrap="square" rtlCol="0" anchor="t">
            <a:spAutoFit/>
          </a:bodyPr>
          <a:p>
            <a:r>
              <a:rPr lang="en-US" altLang="zh-CN" sz="2400">
                <a:sym typeface="+mn-ea"/>
              </a:rPr>
              <a:t>3</a:t>
            </a:r>
            <a:r>
              <a:rPr lang="zh-CN" altLang="en-US" sz="2400">
                <a:sym typeface="+mn-ea"/>
              </a:rPr>
              <a:t>．</a:t>
            </a:r>
            <a:r>
              <a:rPr lang="zh-CN" sz="2400">
                <a:sym typeface="+mn-ea"/>
              </a:rPr>
              <a:t>回波信号的脉冲压缩仿真</a:t>
            </a:r>
            <a:endParaRPr lang="zh-CN" sz="2400">
              <a:sym typeface="+mn-ea"/>
            </a:endParaRPr>
          </a:p>
        </p:txBody>
      </p:sp>
      <p:pic>
        <p:nvPicPr>
          <p:cNvPr id="4" name="图片 3" descr="3_1"/>
          <p:cNvPicPr>
            <a:picLocks noChangeAspect="1"/>
          </p:cNvPicPr>
          <p:nvPr/>
        </p:nvPicPr>
        <p:blipFill>
          <a:blip r:embed="rId3"/>
          <a:stretch>
            <a:fillRect/>
          </a:stretch>
        </p:blipFill>
        <p:spPr>
          <a:xfrm>
            <a:off x="852170" y="1850390"/>
            <a:ext cx="5243830" cy="3934460"/>
          </a:xfrm>
          <a:prstGeom prst="rect">
            <a:avLst/>
          </a:prstGeom>
        </p:spPr>
      </p:pic>
      <p:pic>
        <p:nvPicPr>
          <p:cNvPr id="9" name="图片 8" descr="3_2"/>
          <p:cNvPicPr>
            <a:picLocks noChangeAspect="1"/>
          </p:cNvPicPr>
          <p:nvPr/>
        </p:nvPicPr>
        <p:blipFill>
          <a:blip r:embed="rId4"/>
          <a:stretch>
            <a:fillRect/>
          </a:stretch>
        </p:blipFill>
        <p:spPr>
          <a:xfrm>
            <a:off x="6026785" y="1921510"/>
            <a:ext cx="5147945" cy="38633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nvPicPr>
        <p:blipFill rotWithShape="1">
          <a:blip r:embed="rId1" cstate="print"/>
          <a:srcRect/>
          <a:stretch>
            <a:fillRect/>
          </a:stretch>
        </p:blipFill>
        <p:spPr>
          <a:xfrm>
            <a:off x="0" y="0"/>
            <a:ext cx="12192000" cy="3429000"/>
          </a:xfrm>
          <a:prstGeom prst="rect">
            <a:avLst/>
          </a:prstGeom>
        </p:spPr>
      </p:pic>
      <p:sp>
        <p:nvSpPr>
          <p:cNvPr id="44" name="任意多边形: 形状 43"/>
          <p:cNvSpPr>
            <a:spLocks noGrp="1" noRot="1" noMove="1" noResize="1" noEditPoints="1" noAdjustHandles="1" noChangeArrowheads="1" noChangeShapeType="1"/>
          </p:cNvSpPr>
          <p:nvPr/>
        </p:nvSpPr>
        <p:spPr>
          <a:xfrm>
            <a:off x="0" y="0"/>
            <a:ext cx="12192000" cy="3429000"/>
          </a:xfrm>
          <a:custGeom>
            <a:avLst/>
            <a:gdLst>
              <a:gd name="connsiteX0" fmla="*/ 0 w 12192000"/>
              <a:gd name="connsiteY0" fmla="*/ 0 h 2538990"/>
              <a:gd name="connsiteX1" fmla="*/ 12192000 w 12192000"/>
              <a:gd name="connsiteY1" fmla="*/ 0 h 2538990"/>
              <a:gd name="connsiteX2" fmla="*/ 12192000 w 12192000"/>
              <a:gd name="connsiteY2" fmla="*/ 2538990 h 2538990"/>
              <a:gd name="connsiteX3" fmla="*/ 0 w 12192000"/>
              <a:gd name="connsiteY3" fmla="*/ 2538990 h 2538990"/>
            </a:gdLst>
            <a:ahLst/>
            <a:cxnLst>
              <a:cxn ang="0">
                <a:pos x="connsiteX0" y="connsiteY0"/>
              </a:cxn>
              <a:cxn ang="0">
                <a:pos x="connsiteX1" y="connsiteY1"/>
              </a:cxn>
              <a:cxn ang="0">
                <a:pos x="connsiteX2" y="connsiteY2"/>
              </a:cxn>
              <a:cxn ang="0">
                <a:pos x="connsiteX3" y="connsiteY3"/>
              </a:cxn>
            </a:cxnLst>
            <a:rect l="l" t="t" r="r" b="b"/>
            <a:pathLst>
              <a:path w="12192000" h="2538990">
                <a:moveTo>
                  <a:pt x="0" y="0"/>
                </a:moveTo>
                <a:lnTo>
                  <a:pt x="12192000" y="0"/>
                </a:lnTo>
                <a:lnTo>
                  <a:pt x="12192000" y="2538990"/>
                </a:lnTo>
                <a:lnTo>
                  <a:pt x="0" y="2538990"/>
                </a:lnTo>
                <a:close/>
              </a:path>
            </a:pathLst>
          </a:custGeom>
          <a:gradFill flip="none" rotWithShape="1">
            <a:gsLst>
              <a:gs pos="0">
                <a:srgbClr val="00561F"/>
              </a:gs>
              <a:gs pos="50000">
                <a:srgbClr val="00561F">
                  <a:alpha val="80000"/>
                </a:srgbClr>
              </a:gs>
              <a:gs pos="100000">
                <a:srgbClr val="00561F"/>
              </a:gs>
            </a:gsLst>
            <a:lin ang="0" scaled="1"/>
            <a:tileRect/>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Heavy" panose="02020900000000000000" pitchFamily="18" charset="-122"/>
              <a:ea typeface="思源宋体 CN Heavy" panose="02020900000000000000" pitchFamily="18" charset="-122"/>
            </a:endParaRPr>
          </a:p>
        </p:txBody>
      </p:sp>
      <p:sp>
        <p:nvSpPr>
          <p:cNvPr id="3" name="文本框 67"/>
          <p:cNvSpPr txBox="1"/>
          <p:nvPr>
            <p:custDataLst>
              <p:tags r:id="rId2"/>
            </p:custDataLst>
          </p:nvPr>
        </p:nvSpPr>
        <p:spPr>
          <a:xfrm>
            <a:off x="1118235" y="4558665"/>
            <a:ext cx="2364740"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00561F"/>
                </a:solidFill>
                <a:latin typeface="思源宋体 CN Heavy" panose="02020900000000000000" pitchFamily="18" charset="-122"/>
                <a:ea typeface="思源宋体 CN Heavy" panose="02020900000000000000" pitchFamily="18" charset="-122"/>
              </a:rPr>
              <a:t>简介</a:t>
            </a:r>
            <a:endParaRPr lang="zh-CN" altLang="en-US" sz="2000" dirty="0">
              <a:solidFill>
                <a:srgbClr val="00561F"/>
              </a:solidFill>
              <a:latin typeface="思源宋体 CN Heavy" panose="02020900000000000000" pitchFamily="18" charset="-122"/>
              <a:ea typeface="思源宋体 CN Heavy" panose="02020900000000000000" pitchFamily="18" charset="-122"/>
            </a:endParaRPr>
          </a:p>
        </p:txBody>
      </p:sp>
      <p:sp>
        <p:nvSpPr>
          <p:cNvPr id="4" name="文本框 68"/>
          <p:cNvSpPr txBox="1"/>
          <p:nvPr>
            <p:custDataLst>
              <p:tags r:id="rId3"/>
            </p:custDataLst>
          </p:nvPr>
        </p:nvSpPr>
        <p:spPr>
          <a:xfrm>
            <a:off x="1162050" y="4925060"/>
            <a:ext cx="2054860" cy="16129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5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105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cxnSp>
        <p:nvCxnSpPr>
          <p:cNvPr id="6" name="直接连接符 5"/>
          <p:cNvCxnSpPr/>
          <p:nvPr>
            <p:custDataLst>
              <p:tags r:id="rId4"/>
            </p:custDataLst>
          </p:nvPr>
        </p:nvCxnSpPr>
        <p:spPr>
          <a:xfrm>
            <a:off x="1161778" y="5312520"/>
            <a:ext cx="347731" cy="0"/>
          </a:xfrm>
          <a:prstGeom prst="line">
            <a:avLst/>
          </a:prstGeom>
          <a:ln w="25400">
            <a:solidFill>
              <a:srgbClr val="00561F"/>
            </a:solidFill>
          </a:ln>
        </p:spPr>
        <p:style>
          <a:lnRef idx="1">
            <a:schemeClr val="accent1"/>
          </a:lnRef>
          <a:fillRef idx="0">
            <a:schemeClr val="accent1"/>
          </a:fillRef>
          <a:effectRef idx="0">
            <a:schemeClr val="accent1"/>
          </a:effectRef>
          <a:fontRef idx="minor">
            <a:schemeClr val="tx1"/>
          </a:fontRef>
        </p:style>
      </p:cxnSp>
      <p:sp>
        <p:nvSpPr>
          <p:cNvPr id="7" name="文本框 71"/>
          <p:cNvSpPr txBox="1"/>
          <p:nvPr>
            <p:custDataLst>
              <p:tags r:id="rId5"/>
            </p:custDataLst>
          </p:nvPr>
        </p:nvSpPr>
        <p:spPr>
          <a:xfrm>
            <a:off x="1153879" y="3782484"/>
            <a:ext cx="678482"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n>
                  <a:noFill/>
                </a:ln>
                <a:solidFill>
                  <a:srgbClr val="00561F"/>
                </a:solidFill>
                <a:latin typeface="思源宋体 CN Heavy" panose="02020900000000000000" pitchFamily="18" charset="-122"/>
                <a:ea typeface="思源宋体 CN Heavy" panose="02020900000000000000" pitchFamily="18" charset="-122"/>
              </a:rPr>
              <a:t>01</a:t>
            </a:r>
            <a:endParaRPr lang="zh-CN" altLang="en-US" sz="2400" dirty="0">
              <a:ln>
                <a:noFill/>
              </a:ln>
              <a:solidFill>
                <a:srgbClr val="00561F"/>
              </a:solidFill>
              <a:latin typeface="思源宋体 CN Heavy" panose="02020900000000000000" pitchFamily="18" charset="-122"/>
              <a:ea typeface="思源宋体 CN Heavy" panose="02020900000000000000" pitchFamily="18" charset="-122"/>
            </a:endParaRPr>
          </a:p>
        </p:txBody>
      </p:sp>
      <p:sp>
        <p:nvSpPr>
          <p:cNvPr id="8" name="文本框 9"/>
          <p:cNvSpPr txBox="1"/>
          <p:nvPr>
            <p:custDataLst>
              <p:tags r:id="rId6"/>
            </p:custDataLst>
          </p:nvPr>
        </p:nvSpPr>
        <p:spPr>
          <a:xfrm>
            <a:off x="3810000" y="4558665"/>
            <a:ext cx="2377440"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00561F"/>
                </a:solidFill>
                <a:latin typeface="思源宋体 CN Heavy" panose="02020900000000000000" pitchFamily="18" charset="-122"/>
                <a:ea typeface="思源宋体 CN Heavy" panose="02020900000000000000" pitchFamily="18" charset="-122"/>
              </a:rPr>
              <a:t>雷达波形与脉冲压缩</a:t>
            </a:r>
            <a:endParaRPr lang="zh-CN" altLang="en-US" sz="2000" dirty="0">
              <a:solidFill>
                <a:srgbClr val="00561F"/>
              </a:solidFill>
              <a:latin typeface="思源宋体 CN Heavy" panose="02020900000000000000" pitchFamily="18" charset="-122"/>
              <a:ea typeface="思源宋体 CN Heavy" panose="02020900000000000000" pitchFamily="18" charset="-122"/>
            </a:endParaRPr>
          </a:p>
        </p:txBody>
      </p:sp>
      <p:sp>
        <p:nvSpPr>
          <p:cNvPr id="9" name="文本框 11"/>
          <p:cNvSpPr txBox="1"/>
          <p:nvPr>
            <p:custDataLst>
              <p:tags r:id="rId7"/>
            </p:custDataLst>
          </p:nvPr>
        </p:nvSpPr>
        <p:spPr>
          <a:xfrm>
            <a:off x="3853180" y="4925060"/>
            <a:ext cx="2242185" cy="16129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50" dirty="0">
                <a:solidFill>
                  <a:schemeClr val="tx1">
                    <a:lumMod val="65000"/>
                    <a:lumOff val="35000"/>
                  </a:schemeClr>
                </a:solidFill>
                <a:latin typeface="思源宋体 CN Heavy" panose="02020900000000000000" pitchFamily="18" charset="-122"/>
                <a:ea typeface="思源宋体 CN Heavy" panose="02020900000000000000" pitchFamily="18" charset="-122"/>
              </a:rPr>
              <a:t>Principes</a:t>
            </a:r>
            <a:endParaRPr lang="zh-CN" altLang="en-US" sz="105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cxnSp>
        <p:nvCxnSpPr>
          <p:cNvPr id="12" name="直接连接符 11"/>
          <p:cNvCxnSpPr/>
          <p:nvPr>
            <p:custDataLst>
              <p:tags r:id="rId8"/>
            </p:custDataLst>
          </p:nvPr>
        </p:nvCxnSpPr>
        <p:spPr>
          <a:xfrm>
            <a:off x="3853443" y="5312520"/>
            <a:ext cx="347731" cy="0"/>
          </a:xfrm>
          <a:prstGeom prst="line">
            <a:avLst/>
          </a:prstGeom>
          <a:ln w="25400">
            <a:solidFill>
              <a:srgbClr val="00561F"/>
            </a:solidFill>
          </a:ln>
        </p:spPr>
        <p:style>
          <a:lnRef idx="1">
            <a:schemeClr val="accent1"/>
          </a:lnRef>
          <a:fillRef idx="0">
            <a:schemeClr val="accent1"/>
          </a:fillRef>
          <a:effectRef idx="0">
            <a:schemeClr val="accent1"/>
          </a:effectRef>
          <a:fontRef idx="minor">
            <a:schemeClr val="tx1"/>
          </a:fontRef>
        </p:style>
      </p:cxnSp>
      <p:sp>
        <p:nvSpPr>
          <p:cNvPr id="14" name="文本框 18"/>
          <p:cNvSpPr txBox="1"/>
          <p:nvPr>
            <p:custDataLst>
              <p:tags r:id="rId9"/>
            </p:custDataLst>
          </p:nvPr>
        </p:nvSpPr>
        <p:spPr>
          <a:xfrm>
            <a:off x="3845544" y="3782484"/>
            <a:ext cx="678482"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n>
                  <a:noFill/>
                </a:ln>
                <a:solidFill>
                  <a:srgbClr val="00561F"/>
                </a:solidFill>
                <a:latin typeface="思源宋体 CN Heavy" panose="02020900000000000000" pitchFamily="18" charset="-122"/>
                <a:ea typeface="思源宋体 CN Heavy" panose="02020900000000000000" pitchFamily="18" charset="-122"/>
              </a:rPr>
              <a:t>02</a:t>
            </a:r>
            <a:endParaRPr lang="zh-CN" altLang="en-US" sz="2400" dirty="0">
              <a:ln>
                <a:noFill/>
              </a:ln>
              <a:solidFill>
                <a:srgbClr val="00561F"/>
              </a:solidFill>
              <a:latin typeface="思源宋体 CN Heavy" panose="02020900000000000000" pitchFamily="18" charset="-122"/>
              <a:ea typeface="思源宋体 CN Heavy" panose="02020900000000000000" pitchFamily="18" charset="-122"/>
            </a:endParaRPr>
          </a:p>
        </p:txBody>
      </p:sp>
      <p:sp>
        <p:nvSpPr>
          <p:cNvPr id="15" name="文本框 22"/>
          <p:cNvSpPr txBox="1"/>
          <p:nvPr>
            <p:custDataLst>
              <p:tags r:id="rId10"/>
            </p:custDataLst>
          </p:nvPr>
        </p:nvSpPr>
        <p:spPr>
          <a:xfrm>
            <a:off x="6501765" y="4558665"/>
            <a:ext cx="2289810"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rgbClr val="00561F"/>
                </a:solidFill>
                <a:latin typeface="思源宋体 CN Heavy" panose="02020900000000000000" pitchFamily="18" charset="-122"/>
                <a:ea typeface="思源宋体 CN Heavy" panose="02020900000000000000" pitchFamily="18" charset="-122"/>
              </a:rPr>
              <a:t>LFM</a:t>
            </a:r>
            <a:r>
              <a:rPr lang="zh-CN" altLang="en-US" sz="2000" dirty="0">
                <a:solidFill>
                  <a:srgbClr val="00561F"/>
                </a:solidFill>
                <a:latin typeface="思源宋体 CN Heavy" panose="02020900000000000000" pitchFamily="18" charset="-122"/>
                <a:ea typeface="思源宋体 CN Heavy" panose="02020900000000000000" pitchFamily="18" charset="-122"/>
              </a:rPr>
              <a:t>脉冲压缩仿真</a:t>
            </a:r>
            <a:endParaRPr lang="zh-CN" altLang="en-US" sz="2000" dirty="0">
              <a:solidFill>
                <a:srgbClr val="00561F"/>
              </a:solidFill>
              <a:latin typeface="思源宋体 CN Heavy" panose="02020900000000000000" pitchFamily="18" charset="-122"/>
              <a:ea typeface="思源宋体 CN Heavy" panose="02020900000000000000" pitchFamily="18" charset="-122"/>
            </a:endParaRPr>
          </a:p>
        </p:txBody>
      </p:sp>
      <p:sp>
        <p:nvSpPr>
          <p:cNvPr id="16" name="文本框 23"/>
          <p:cNvSpPr txBox="1"/>
          <p:nvPr>
            <p:custDataLst>
              <p:tags r:id="rId11"/>
            </p:custDataLst>
          </p:nvPr>
        </p:nvSpPr>
        <p:spPr>
          <a:xfrm>
            <a:off x="6545108" y="4925067"/>
            <a:ext cx="2024469" cy="16129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50" dirty="0">
                <a:solidFill>
                  <a:schemeClr val="tx1">
                    <a:lumMod val="65000"/>
                    <a:lumOff val="35000"/>
                  </a:schemeClr>
                </a:solidFill>
                <a:latin typeface="思源宋体 CN Heavy" panose="02020900000000000000" pitchFamily="18" charset="-122"/>
                <a:ea typeface="思源宋体 CN Heavy" panose="02020900000000000000" pitchFamily="18" charset="-122"/>
              </a:rPr>
              <a:t>Simulation</a:t>
            </a:r>
            <a:endParaRPr lang="en-US" altLang="zh-CN" sz="105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cxnSp>
        <p:nvCxnSpPr>
          <p:cNvPr id="18" name="直接连接符 17"/>
          <p:cNvCxnSpPr/>
          <p:nvPr>
            <p:custDataLst>
              <p:tags r:id="rId12"/>
            </p:custDataLst>
          </p:nvPr>
        </p:nvCxnSpPr>
        <p:spPr>
          <a:xfrm>
            <a:off x="6545108" y="5312520"/>
            <a:ext cx="347731" cy="0"/>
          </a:xfrm>
          <a:prstGeom prst="line">
            <a:avLst/>
          </a:prstGeom>
          <a:ln w="25400">
            <a:solidFill>
              <a:srgbClr val="00561F"/>
            </a:solidFill>
          </a:ln>
        </p:spPr>
        <p:style>
          <a:lnRef idx="1">
            <a:schemeClr val="accent1"/>
          </a:lnRef>
          <a:fillRef idx="0">
            <a:schemeClr val="accent1"/>
          </a:fillRef>
          <a:effectRef idx="0">
            <a:schemeClr val="accent1"/>
          </a:effectRef>
          <a:fontRef idx="minor">
            <a:schemeClr val="tx1"/>
          </a:fontRef>
        </p:style>
      </p:cxnSp>
      <p:sp>
        <p:nvSpPr>
          <p:cNvPr id="19" name="文本框 27"/>
          <p:cNvSpPr txBox="1"/>
          <p:nvPr>
            <p:custDataLst>
              <p:tags r:id="rId13"/>
            </p:custDataLst>
          </p:nvPr>
        </p:nvSpPr>
        <p:spPr>
          <a:xfrm>
            <a:off x="6537209" y="3782484"/>
            <a:ext cx="678482"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n>
                  <a:noFill/>
                </a:ln>
                <a:solidFill>
                  <a:srgbClr val="00561F"/>
                </a:solidFill>
                <a:latin typeface="思源宋体 CN Heavy" panose="02020900000000000000" pitchFamily="18" charset="-122"/>
                <a:ea typeface="思源宋体 CN Heavy" panose="02020900000000000000" pitchFamily="18" charset="-122"/>
              </a:rPr>
              <a:t>03</a:t>
            </a:r>
            <a:endParaRPr lang="zh-CN" altLang="en-US" sz="2400" dirty="0">
              <a:ln>
                <a:noFill/>
              </a:ln>
              <a:solidFill>
                <a:srgbClr val="00561F"/>
              </a:solidFill>
              <a:latin typeface="思源宋体 CN Heavy" panose="02020900000000000000" pitchFamily="18" charset="-122"/>
              <a:ea typeface="思源宋体 CN Heavy" panose="02020900000000000000" pitchFamily="18" charset="-122"/>
            </a:endParaRPr>
          </a:p>
        </p:txBody>
      </p:sp>
      <p:sp>
        <p:nvSpPr>
          <p:cNvPr id="20" name="文本框 39"/>
          <p:cNvSpPr txBox="1"/>
          <p:nvPr>
            <p:custDataLst>
              <p:tags r:id="rId14"/>
            </p:custDataLst>
          </p:nvPr>
        </p:nvSpPr>
        <p:spPr>
          <a:xfrm>
            <a:off x="9193228" y="4558951"/>
            <a:ext cx="1540376"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rgbClr val="00561F"/>
                </a:solidFill>
                <a:latin typeface="思源宋体 CN Heavy" panose="02020900000000000000" pitchFamily="18" charset="-122"/>
                <a:ea typeface="思源宋体 CN Heavy" panose="02020900000000000000" pitchFamily="18" charset="-122"/>
              </a:rPr>
              <a:t>总结与展望</a:t>
            </a:r>
            <a:endParaRPr lang="zh-CN" altLang="en-US" sz="2000" dirty="0">
              <a:solidFill>
                <a:srgbClr val="00561F"/>
              </a:solidFill>
              <a:latin typeface="思源宋体 CN Heavy" panose="02020900000000000000" pitchFamily="18" charset="-122"/>
              <a:ea typeface="思源宋体 CN Heavy" panose="02020900000000000000" pitchFamily="18" charset="-122"/>
            </a:endParaRPr>
          </a:p>
        </p:txBody>
      </p:sp>
      <p:sp>
        <p:nvSpPr>
          <p:cNvPr id="21" name="文本框 41"/>
          <p:cNvSpPr txBox="1"/>
          <p:nvPr>
            <p:custDataLst>
              <p:tags r:id="rId15"/>
            </p:custDataLst>
          </p:nvPr>
        </p:nvSpPr>
        <p:spPr>
          <a:xfrm>
            <a:off x="9236773" y="4925067"/>
            <a:ext cx="1779976" cy="161290"/>
          </a:xfrm>
          <a:prstGeom prst="rect">
            <a:avLst/>
          </a:prstGeom>
          <a:noFill/>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50" dirty="0">
                <a:solidFill>
                  <a:schemeClr val="tx1">
                    <a:lumMod val="65000"/>
                    <a:lumOff val="35000"/>
                  </a:schemeClr>
                </a:solidFill>
                <a:latin typeface="思源宋体 CN Heavy" panose="02020900000000000000" pitchFamily="18" charset="-122"/>
                <a:ea typeface="思源宋体 CN Heavy" panose="02020900000000000000" pitchFamily="18" charset="-122"/>
              </a:rPr>
              <a:t>Summary</a:t>
            </a:r>
            <a:endParaRPr lang="en-US" altLang="zh-CN" sz="105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cxnSp>
        <p:nvCxnSpPr>
          <p:cNvPr id="23" name="直接连接符 22"/>
          <p:cNvCxnSpPr/>
          <p:nvPr>
            <p:custDataLst>
              <p:tags r:id="rId16"/>
            </p:custDataLst>
          </p:nvPr>
        </p:nvCxnSpPr>
        <p:spPr>
          <a:xfrm>
            <a:off x="9236773" y="5312520"/>
            <a:ext cx="347731" cy="0"/>
          </a:xfrm>
          <a:prstGeom prst="line">
            <a:avLst/>
          </a:prstGeom>
          <a:ln w="25400">
            <a:solidFill>
              <a:srgbClr val="00561F"/>
            </a:solidFill>
          </a:ln>
        </p:spPr>
        <p:style>
          <a:lnRef idx="1">
            <a:schemeClr val="accent1"/>
          </a:lnRef>
          <a:fillRef idx="0">
            <a:schemeClr val="accent1"/>
          </a:fillRef>
          <a:effectRef idx="0">
            <a:schemeClr val="accent1"/>
          </a:effectRef>
          <a:fontRef idx="minor">
            <a:schemeClr val="tx1"/>
          </a:fontRef>
        </p:style>
      </p:cxnSp>
      <p:sp>
        <p:nvSpPr>
          <p:cNvPr id="24" name="文本框 44"/>
          <p:cNvSpPr txBox="1"/>
          <p:nvPr>
            <p:custDataLst>
              <p:tags r:id="rId17"/>
            </p:custDataLst>
          </p:nvPr>
        </p:nvSpPr>
        <p:spPr>
          <a:xfrm>
            <a:off x="9228874" y="3782484"/>
            <a:ext cx="678482" cy="36933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n>
                  <a:noFill/>
                </a:ln>
                <a:solidFill>
                  <a:srgbClr val="00561F"/>
                </a:solidFill>
                <a:latin typeface="思源宋体 CN Heavy" panose="02020900000000000000" pitchFamily="18" charset="-122"/>
                <a:ea typeface="思源宋体 CN Heavy" panose="02020900000000000000" pitchFamily="18" charset="-122"/>
              </a:rPr>
              <a:t>04</a:t>
            </a:r>
            <a:endParaRPr lang="zh-CN" altLang="en-US" sz="2400" dirty="0">
              <a:ln>
                <a:noFill/>
              </a:ln>
              <a:solidFill>
                <a:srgbClr val="00561F"/>
              </a:solidFill>
              <a:latin typeface="思源宋体 CN Heavy" panose="02020900000000000000" pitchFamily="18" charset="-122"/>
              <a:ea typeface="思源宋体 CN Heavy" panose="02020900000000000000" pitchFamily="18" charset="-122"/>
            </a:endParaRPr>
          </a:p>
        </p:txBody>
      </p:sp>
      <p:pic>
        <p:nvPicPr>
          <p:cNvPr id="45" name="图片 44" descr="图片包含 游戏机, 门&#10;&#10;描述已自动生成"/>
          <p:cNvPicPr/>
          <p:nvPr/>
        </p:nvPicPr>
        <p:blipFill>
          <a:blip r:embed="rId18" cstate="print">
            <a:lum bright="70000" contrast="-70000"/>
          </a:blip>
          <a:stretch>
            <a:fillRect/>
          </a:stretch>
        </p:blipFill>
        <p:spPr>
          <a:xfrm>
            <a:off x="7337416" y="1630326"/>
            <a:ext cx="4134584" cy="1805761"/>
          </a:xfrm>
          <a:prstGeom prst="rect">
            <a:avLst/>
          </a:prstGeom>
        </p:spPr>
      </p:pic>
      <p:sp>
        <p:nvSpPr>
          <p:cNvPr id="47" name="文本框 46"/>
          <p:cNvSpPr txBox="1"/>
          <p:nvPr/>
        </p:nvSpPr>
        <p:spPr>
          <a:xfrm>
            <a:off x="599426" y="1265741"/>
            <a:ext cx="1538883" cy="923330"/>
          </a:xfrm>
          <a:prstGeom prst="rect">
            <a:avLst/>
          </a:prstGeom>
          <a:noFill/>
        </p:spPr>
        <p:txBody>
          <a:bodyPr wrap="none" lIns="0" tIns="0" rIns="0" bIns="0" rtlCol="0">
            <a:spAutoFit/>
          </a:bodyPr>
          <a:lstStyle/>
          <a:p>
            <a:r>
              <a:rPr lang="zh-CN" altLang="en-US" sz="6000" dirty="0">
                <a:solidFill>
                  <a:schemeClr val="bg1"/>
                </a:solidFill>
                <a:latin typeface="思源宋体 CN Heavy" panose="02020900000000000000" pitchFamily="18" charset="-122"/>
                <a:ea typeface="思源宋体 CN Heavy" panose="02020900000000000000" pitchFamily="18" charset="-122"/>
              </a:rPr>
              <a:t>目录</a:t>
            </a:r>
            <a:endParaRPr lang="zh-CN" altLang="en-US" sz="6000" dirty="0">
              <a:solidFill>
                <a:schemeClr val="bg1"/>
              </a:solidFill>
              <a:latin typeface="思源宋体 CN Heavy" panose="02020900000000000000" pitchFamily="18" charset="-122"/>
              <a:ea typeface="思源宋体 CN Heavy" panose="02020900000000000000" pitchFamily="18" charset="-122"/>
            </a:endParaRPr>
          </a:p>
        </p:txBody>
      </p:sp>
      <p:pic>
        <p:nvPicPr>
          <p:cNvPr id="48" name="图形 47"/>
          <p:cNvPicPr>
            <a:picLocks noChangeAspect="1"/>
          </p:cNvPicPr>
          <p:nvPr/>
        </p:nvPicPr>
        <p:blipFill>
          <a:blip r:embed="rId19" cstate="print">
            <a:extLst>
              <a:ext uri="{96DAC541-7B7A-43D3-8B79-37D633B846F1}">
                <asvg:svgBlip xmlns:asvg="http://schemas.microsoft.com/office/drawing/2016/SVG/main" r:embed="rId20"/>
              </a:ext>
            </a:extLst>
          </a:blip>
          <a:stretch>
            <a:fillRect/>
          </a:stretch>
        </p:blipFill>
        <p:spPr>
          <a:xfrm>
            <a:off x="10221090" y="544421"/>
            <a:ext cx="1250910" cy="360000"/>
          </a:xfrm>
          <a:prstGeom prst="rect">
            <a:avLst/>
          </a:prstGeom>
        </p:spPr>
      </p:pic>
      <p:sp>
        <p:nvSpPr>
          <p:cNvPr id="49" name="文本框 48"/>
          <p:cNvSpPr txBox="1"/>
          <p:nvPr/>
        </p:nvSpPr>
        <p:spPr>
          <a:xfrm>
            <a:off x="2331799" y="1574135"/>
            <a:ext cx="2475999" cy="615553"/>
          </a:xfrm>
          <a:prstGeom prst="rect">
            <a:avLst/>
          </a:prstGeom>
          <a:noFill/>
        </p:spPr>
        <p:txBody>
          <a:bodyPr wrap="none" lIns="0" tIns="0" rIns="0" bIns="0" rtlCol="0">
            <a:spAutoFit/>
          </a:bodyPr>
          <a:lstStyle/>
          <a:p>
            <a:r>
              <a:rPr lang="en-US" altLang="zh-CN" sz="4000" dirty="0">
                <a:solidFill>
                  <a:schemeClr val="bg1"/>
                </a:solidFill>
                <a:latin typeface="思源宋体 CN Heavy" panose="02020900000000000000" pitchFamily="18" charset="-122"/>
                <a:ea typeface="思源宋体 CN Heavy" panose="02020900000000000000" pitchFamily="18" charset="-122"/>
              </a:rPr>
              <a:t>Contents</a:t>
            </a:r>
            <a:endParaRPr lang="zh-CN" altLang="en-US" sz="4000" dirty="0">
              <a:solidFill>
                <a:schemeClr val="bg1"/>
              </a:solidFill>
              <a:latin typeface="思源宋体 CN Heavy" panose="02020900000000000000" pitchFamily="18" charset="-122"/>
              <a:ea typeface="思源宋体 CN Heavy" panose="02020900000000000000" pitchFamily="18" charset="-122"/>
            </a:endParaRPr>
          </a:p>
        </p:txBody>
      </p:sp>
      <p:cxnSp>
        <p:nvCxnSpPr>
          <p:cNvPr id="53" name="直接连接符 52"/>
          <p:cNvCxnSpPr/>
          <p:nvPr/>
        </p:nvCxnSpPr>
        <p:spPr>
          <a:xfrm>
            <a:off x="726196" y="6318000"/>
            <a:ext cx="1073960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20000" y="2190306"/>
            <a:ext cx="39420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1706880" cy="635993"/>
            <a:chOff x="624995" y="462811"/>
            <a:chExt cx="1706880" cy="635993"/>
          </a:xfrm>
        </p:grpSpPr>
        <p:sp>
          <p:nvSpPr>
            <p:cNvPr id="2" name="文本框 1"/>
            <p:cNvSpPr txBox="1"/>
            <p:nvPr/>
          </p:nvSpPr>
          <p:spPr>
            <a:xfrm>
              <a:off x="624995" y="462811"/>
              <a:ext cx="1706880" cy="460375"/>
            </a:xfrm>
            <a:prstGeom prst="rect">
              <a:avLst/>
            </a:prstGeom>
            <a:noFill/>
          </p:spPr>
          <p:txBody>
            <a:bodyPr wrap="none" rtlCol="0">
              <a:spAutoFit/>
            </a:bodyPr>
            <a:lstStyle/>
            <a:p>
              <a:pPr algn="l"/>
              <a:r>
                <a:rPr lang="zh-CN" sz="2400" dirty="0">
                  <a:solidFill>
                    <a:srgbClr val="00561F"/>
                  </a:solidFill>
                  <a:latin typeface="思源宋体 CN Heavy" panose="02020900000000000000" pitchFamily="18" charset="-122"/>
                  <a:ea typeface="思源宋体 CN Heavy" panose="02020900000000000000" pitchFamily="18" charset="-122"/>
                  <a:sym typeface="+mn-ea"/>
                </a:rPr>
                <a:t>总结和展望</a:t>
              </a:r>
              <a:endParaRPr lang="zh-CN" sz="2400" dirty="0">
                <a:solidFill>
                  <a:srgbClr val="00561F"/>
                </a:solidFill>
                <a:latin typeface="思源宋体 CN Heavy" panose="02020900000000000000" pitchFamily="18" charset="-122"/>
                <a:ea typeface="思源宋体 CN Heavy" panose="02020900000000000000" pitchFamily="18" charset="-122"/>
                <a:sym typeface="+mn-ea"/>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pic>
        <p:nvPicPr>
          <p:cNvPr id="8" name="图片 7"/>
          <p:cNvPicPr>
            <a:picLocks noChangeAspect="1"/>
          </p:cNvPicPr>
          <p:nvPr/>
        </p:nvPicPr>
        <p:blipFill>
          <a:blip r:embed="rId3"/>
          <a:stretch>
            <a:fillRect/>
          </a:stretch>
        </p:blipFill>
        <p:spPr>
          <a:xfrm>
            <a:off x="1502410" y="884555"/>
            <a:ext cx="9187815" cy="2465705"/>
          </a:xfrm>
          <a:prstGeom prst="rect">
            <a:avLst/>
          </a:prstGeom>
          <a:effectLst>
            <a:softEdge rad="63500"/>
          </a:effectLst>
        </p:spPr>
      </p:pic>
      <p:pic>
        <p:nvPicPr>
          <p:cNvPr id="10" name="图片 9"/>
          <p:cNvPicPr>
            <a:picLocks noChangeAspect="1"/>
          </p:cNvPicPr>
          <p:nvPr/>
        </p:nvPicPr>
        <p:blipFill>
          <a:blip r:embed="rId4"/>
          <a:stretch>
            <a:fillRect/>
          </a:stretch>
        </p:blipFill>
        <p:spPr>
          <a:xfrm>
            <a:off x="1553845" y="3350260"/>
            <a:ext cx="4366260" cy="3169920"/>
          </a:xfrm>
          <a:prstGeom prst="rect">
            <a:avLst/>
          </a:prstGeom>
        </p:spPr>
      </p:pic>
      <p:pic>
        <p:nvPicPr>
          <p:cNvPr id="11" name="图片 10"/>
          <p:cNvPicPr>
            <a:picLocks noChangeAspect="1"/>
          </p:cNvPicPr>
          <p:nvPr/>
        </p:nvPicPr>
        <p:blipFill>
          <a:blip r:embed="rId5"/>
          <a:stretch>
            <a:fillRect/>
          </a:stretch>
        </p:blipFill>
        <p:spPr>
          <a:xfrm>
            <a:off x="6264910" y="3350260"/>
            <a:ext cx="4352925" cy="31508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游戏机, 门&#10;&#10;描述已自动生成"/>
          <p:cNvPicPr>
            <a:picLocks noGrp="1" noRot="1" noChangeAspect="1" noMove="1" noResize="1" noEditPoints="1" noAdjustHandles="1" noChangeArrowheads="1" noChangeShapeType="1" noCrop="1"/>
          </p:cNvPicPr>
          <p:nvPr/>
        </p:nvPicPr>
        <p:blipFill>
          <a:blip r:embed="rId1">
            <a:alphaModFix amt="40000"/>
            <a:duotone>
              <a:schemeClr val="bg2">
                <a:shade val="45000"/>
                <a:satMod val="135000"/>
              </a:schemeClr>
              <a:prstClr val="white"/>
            </a:duotone>
          </a:blip>
          <a:stretch>
            <a:fillRect/>
          </a:stretch>
        </p:blipFill>
        <p:spPr>
          <a:xfrm>
            <a:off x="1184048" y="1443950"/>
            <a:ext cx="9823895" cy="4290542"/>
          </a:xfrm>
          <a:prstGeom prst="rect">
            <a:avLst/>
          </a:prstGeom>
        </p:spPr>
      </p:pic>
      <p:sp>
        <p:nvSpPr>
          <p:cNvPr id="5" name="任意多边形: 形状 4"/>
          <p:cNvSpPr/>
          <p:nvPr/>
        </p:nvSpPr>
        <p:spPr>
          <a:xfrm>
            <a:off x="0" y="5727404"/>
            <a:ext cx="12192000" cy="1130595"/>
          </a:xfrm>
          <a:custGeom>
            <a:avLst/>
            <a:gdLst>
              <a:gd name="connsiteX0" fmla="*/ 0 w 12192000"/>
              <a:gd name="connsiteY0" fmla="*/ 0 h 2538990"/>
              <a:gd name="connsiteX1" fmla="*/ 12192000 w 12192000"/>
              <a:gd name="connsiteY1" fmla="*/ 0 h 2538990"/>
              <a:gd name="connsiteX2" fmla="*/ 12192000 w 12192000"/>
              <a:gd name="connsiteY2" fmla="*/ 2538990 h 2538990"/>
              <a:gd name="connsiteX3" fmla="*/ 0 w 12192000"/>
              <a:gd name="connsiteY3" fmla="*/ 2538990 h 2538990"/>
            </a:gdLst>
            <a:ahLst/>
            <a:cxnLst>
              <a:cxn ang="0">
                <a:pos x="connsiteX0" y="connsiteY0"/>
              </a:cxn>
              <a:cxn ang="0">
                <a:pos x="connsiteX1" y="connsiteY1"/>
              </a:cxn>
              <a:cxn ang="0">
                <a:pos x="connsiteX2" y="connsiteY2"/>
              </a:cxn>
              <a:cxn ang="0">
                <a:pos x="connsiteX3" y="connsiteY3"/>
              </a:cxn>
            </a:cxnLst>
            <a:rect l="l" t="t" r="r" b="b"/>
            <a:pathLst>
              <a:path w="12192000" h="2538990">
                <a:moveTo>
                  <a:pt x="0" y="0"/>
                </a:moveTo>
                <a:lnTo>
                  <a:pt x="12192000" y="0"/>
                </a:lnTo>
                <a:lnTo>
                  <a:pt x="12192000" y="2538990"/>
                </a:lnTo>
                <a:lnTo>
                  <a:pt x="0" y="2538990"/>
                </a:lnTo>
                <a:close/>
              </a:path>
            </a:pathLst>
          </a:custGeom>
          <a:gradFill>
            <a:gsLst>
              <a:gs pos="0">
                <a:srgbClr val="00561F"/>
              </a:gs>
              <a:gs pos="50000">
                <a:srgbClr val="00561F">
                  <a:alpha val="90000"/>
                </a:srgbClr>
              </a:gs>
              <a:gs pos="100000">
                <a:srgbClr val="00561F"/>
              </a:gs>
            </a:gsLst>
            <a:lin ang="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宋体 CN Heavy" panose="02020900000000000000" pitchFamily="18" charset="-122"/>
              <a:ea typeface="思源宋体 CN Heavy" panose="02020900000000000000" pitchFamily="18" charset="-122"/>
            </a:endParaRPr>
          </a:p>
        </p:txBody>
      </p:sp>
      <p:pic>
        <p:nvPicPr>
          <p:cNvPr id="4" name="图形 3"/>
          <p:cNvPicPr>
            <a:picLocks noChangeAspect="1"/>
          </p:cNvPicPr>
          <p:nvPr/>
        </p:nvPicPr>
        <p:blipFill>
          <a:blip r:embed="rId2"/>
          <a:stretch>
            <a:fillRect/>
          </a:stretch>
        </p:blipFill>
        <p:spPr>
          <a:xfrm>
            <a:off x="5157816" y="270000"/>
            <a:ext cx="1876365" cy="540000"/>
          </a:xfrm>
          <a:prstGeom prst="rect">
            <a:avLst/>
          </a:prstGeom>
        </p:spPr>
      </p:pic>
      <p:sp>
        <p:nvSpPr>
          <p:cNvPr id="10" name="矩形 9"/>
          <p:cNvSpPr/>
          <p:nvPr/>
        </p:nvSpPr>
        <p:spPr>
          <a:xfrm>
            <a:off x="1864071" y="3080065"/>
            <a:ext cx="8463855" cy="457036"/>
          </a:xfrm>
          <a:prstGeom prst="rect">
            <a:avLst/>
          </a:prstGeom>
          <a:solidFill>
            <a:srgbClr val="0056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思源宋体 CN Heavy" panose="02020900000000000000" pitchFamily="18" charset="-122"/>
                <a:ea typeface="思源宋体 CN Heavy" panose="02020900000000000000" pitchFamily="18" charset="-122"/>
              </a:rPr>
              <a:t>SUN YAT-SEN UNIVERSITY 2023</a:t>
            </a:r>
            <a:endParaRPr lang="zh-CN" altLang="en-US" dirty="0">
              <a:latin typeface="思源宋体 CN Heavy" panose="02020900000000000000" pitchFamily="18" charset="-122"/>
              <a:ea typeface="思源宋体 CN Heavy" panose="02020900000000000000" pitchFamily="18" charset="-122"/>
            </a:endParaRPr>
          </a:p>
        </p:txBody>
      </p:sp>
      <p:sp>
        <p:nvSpPr>
          <p:cNvPr id="13" name="文本框 12"/>
          <p:cNvSpPr txBox="1"/>
          <p:nvPr/>
        </p:nvSpPr>
        <p:spPr>
          <a:xfrm>
            <a:off x="4267195" y="1956558"/>
            <a:ext cx="3657600" cy="1107440"/>
          </a:xfrm>
          <a:prstGeom prst="rect">
            <a:avLst/>
          </a:prstGeom>
          <a:noFill/>
        </p:spPr>
        <p:txBody>
          <a:bodyPr wrap="none" lIns="0" tIns="0" rIns="0" bIns="0" rtlCol="0">
            <a:spAutoFit/>
          </a:bodyPr>
          <a:lstStyle/>
          <a:p>
            <a:pPr algn="ctr"/>
            <a:r>
              <a:rPr lang="zh-CN" altLang="en-US" sz="7200" dirty="0">
                <a:solidFill>
                  <a:schemeClr val="tx1">
                    <a:lumMod val="75000"/>
                    <a:lumOff val="25000"/>
                  </a:schemeClr>
                </a:solidFill>
                <a:latin typeface="思源宋体 CN Heavy" panose="02020900000000000000" pitchFamily="18" charset="-122"/>
                <a:ea typeface="思源宋体 CN Heavy" panose="02020900000000000000" pitchFamily="18" charset="-122"/>
              </a:rPr>
              <a:t>感谢垂听</a:t>
            </a:r>
            <a:endParaRPr lang="zh-CN" altLang="en-US" sz="72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
        <p:nvSpPr>
          <p:cNvPr id="14" name="文本框 13"/>
          <p:cNvSpPr txBox="1"/>
          <p:nvPr/>
        </p:nvSpPr>
        <p:spPr>
          <a:xfrm>
            <a:off x="5333994" y="3698504"/>
            <a:ext cx="1524000" cy="307340"/>
          </a:xfrm>
          <a:prstGeom prst="rect">
            <a:avLst/>
          </a:prstGeom>
          <a:noFill/>
        </p:spPr>
        <p:txBody>
          <a:bodyPr wrap="none" lIns="0" tIns="0" rIns="0" bIns="0" rtlCol="0">
            <a:spAutoFit/>
          </a:bodyPr>
          <a:lstStyle/>
          <a:p>
            <a:pPr algn="ctr"/>
            <a:r>
              <a:rPr lang="zh-CN" altLang="en-US" sz="2000" dirty="0">
                <a:solidFill>
                  <a:schemeClr val="tx1">
                    <a:lumMod val="75000"/>
                    <a:lumOff val="25000"/>
                  </a:schemeClr>
                </a:solidFill>
                <a:latin typeface="思源宋体 CN Heavy" panose="02020900000000000000" pitchFamily="18" charset="-122"/>
                <a:ea typeface="思源宋体 CN Heavy" panose="02020900000000000000" pitchFamily="18" charset="-122"/>
              </a:rPr>
              <a:t>敬请批评指正</a:t>
            </a:r>
            <a:endParaRPr lang="zh-CN" altLang="en-US" sz="2000" dirty="0">
              <a:solidFill>
                <a:schemeClr val="tx1">
                  <a:lumMod val="75000"/>
                  <a:lumOff val="25000"/>
                </a:schemeClr>
              </a:solidFill>
              <a:latin typeface="思源宋体 CN Heavy" panose="02020900000000000000" pitchFamily="18" charset="-122"/>
              <a:ea typeface="思源宋体 CN Heavy" panose="02020900000000000000"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867410" cy="635993"/>
            <a:chOff x="624995" y="462811"/>
            <a:chExt cx="867410" cy="635993"/>
          </a:xfrm>
        </p:grpSpPr>
        <p:sp>
          <p:nvSpPr>
            <p:cNvPr id="2" name="文本框 1"/>
            <p:cNvSpPr txBox="1"/>
            <p:nvPr/>
          </p:nvSpPr>
          <p:spPr>
            <a:xfrm>
              <a:off x="624995" y="462811"/>
              <a:ext cx="792480" cy="460375"/>
            </a:xfrm>
            <a:prstGeom prst="rect">
              <a:avLst/>
            </a:prstGeom>
            <a:noFill/>
          </p:spPr>
          <p:txBody>
            <a:bodyPr wrap="none" rtlCol="0">
              <a:spAutoFit/>
            </a:bodyPr>
            <a:lstStyle/>
            <a:p>
              <a:pPr algn="l"/>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简介</a:t>
              </a:r>
              <a:endParaRPr lang="zh-CN" altLang="en-US" sz="2400" dirty="0">
                <a:solidFill>
                  <a:srgbClr val="00561F"/>
                </a:solidFill>
                <a:latin typeface="思源宋体 CN Heavy" panose="02020900000000000000" pitchFamily="18" charset="-122"/>
                <a:ea typeface="思源宋体 CN Heavy" panose="02020900000000000000" pitchFamily="18" charset="-122"/>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pic>
        <p:nvPicPr>
          <p:cNvPr id="33" name="图片 32" descr="图片包含 游戏机, 门&#10;&#10;描述已自动生成"/>
          <p:cNvPicPr/>
          <p:nvPr/>
        </p:nvPicPr>
        <p:blipFill>
          <a:blip r:embed="rId3" cstate="print">
            <a:alphaModFix amt="35000"/>
            <a:duotone>
              <a:schemeClr val="bg2">
                <a:shade val="45000"/>
                <a:satMod val="135000"/>
              </a:schemeClr>
              <a:prstClr val="white"/>
            </a:duotone>
          </a:blip>
          <a:stretch>
            <a:fillRect/>
          </a:stretch>
        </p:blipFill>
        <p:spPr>
          <a:xfrm>
            <a:off x="5256175" y="6124420"/>
            <a:ext cx="1679650" cy="733580"/>
          </a:xfrm>
          <a:prstGeom prst="rect">
            <a:avLst/>
          </a:prstGeom>
        </p:spPr>
      </p:pic>
      <p:pic>
        <p:nvPicPr>
          <p:cNvPr id="12" name="图片 11" descr="radarops_maxsize"/>
          <p:cNvPicPr>
            <a:picLocks noChangeAspect="1"/>
          </p:cNvPicPr>
          <p:nvPr/>
        </p:nvPicPr>
        <p:blipFill>
          <a:blip r:embed="rId4"/>
          <a:stretch>
            <a:fillRect/>
          </a:stretch>
        </p:blipFill>
        <p:spPr>
          <a:xfrm>
            <a:off x="702945" y="1637030"/>
            <a:ext cx="5563235" cy="2782570"/>
          </a:xfrm>
          <a:prstGeom prst="rect">
            <a:avLst/>
          </a:prstGeom>
        </p:spPr>
      </p:pic>
      <p:pic>
        <p:nvPicPr>
          <p:cNvPr id="19" name="图片 18" descr="pulse period"/>
          <p:cNvPicPr>
            <a:picLocks noChangeAspect="1"/>
          </p:cNvPicPr>
          <p:nvPr/>
        </p:nvPicPr>
        <p:blipFill>
          <a:blip r:embed="rId5"/>
          <a:stretch>
            <a:fillRect/>
          </a:stretch>
        </p:blipFill>
        <p:spPr>
          <a:xfrm>
            <a:off x="6539865" y="983615"/>
            <a:ext cx="5488940" cy="4117975"/>
          </a:xfrm>
          <a:prstGeom prst="rect">
            <a:avLst/>
          </a:prstGeom>
        </p:spPr>
      </p:pic>
      <p:sp>
        <p:nvSpPr>
          <p:cNvPr id="21" name="TextBox 34"/>
          <p:cNvSpPr txBox="1"/>
          <p:nvPr/>
        </p:nvSpPr>
        <p:spPr>
          <a:xfrm>
            <a:off x="702980" y="1144618"/>
            <a:ext cx="5031606" cy="1107440"/>
          </a:xfrm>
          <a:prstGeom prst="rect">
            <a:avLst/>
          </a:prstGeom>
        </p:spPr>
        <p:txBody>
          <a:bodyPr wrap="square" lIns="0" tIns="0" rIns="0" bIns="0" rtlCol="0" anchor="t">
            <a:spAutoFit/>
          </a:bodyPr>
          <a:p>
            <a:pPr>
              <a:spcBef>
                <a:spcPct val="0"/>
              </a:spcBef>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脉冲体制雷达</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a:p>
            <a:pPr marL="342900" indent="-342900">
              <a:spcBef>
                <a:spcPct val="0"/>
              </a:spcBef>
              <a:buFont typeface="Arial" panose="020B0604020202020204" pitchFamily="34" charset="0"/>
              <a:buChar char="•"/>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峰值功率高</a:t>
            </a: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 </a:t>
            </a: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信噪比低</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a:p>
            <a:pPr marL="342900" indent="-342900">
              <a:spcBef>
                <a:spcPct val="0"/>
              </a:spcBef>
              <a:buFont typeface="Arial" panose="020B0604020202020204" pitchFamily="34" charset="0"/>
              <a:buChar char="•"/>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分辨率由脉宽决定</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2" name="TextBox 34"/>
          <p:cNvSpPr txBox="1"/>
          <p:nvPr/>
        </p:nvSpPr>
        <p:spPr>
          <a:xfrm>
            <a:off x="6826285" y="1568798"/>
            <a:ext cx="5031606" cy="368935"/>
          </a:xfrm>
          <a:prstGeom prst="rect">
            <a:avLst/>
          </a:prstGeom>
        </p:spPr>
        <p:txBody>
          <a:bodyPr wrap="square" lIns="0" tIns="0" rIns="0" bIns="0" rtlCol="0" anchor="t">
            <a:spAutoFit/>
          </a:bodyPr>
          <a:p>
            <a:pPr>
              <a:spcBef>
                <a:spcPct val="0"/>
              </a:spcBef>
            </a:pP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Transmit Pulse</a:t>
            </a:r>
            <a:r>
              <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rPr>
              <a:t> </a:t>
            </a:r>
            <a:endParaRPr lang="en-US" altLang="zh-CN"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3" name="TextBox 34"/>
          <p:cNvSpPr txBox="1"/>
          <p:nvPr/>
        </p:nvSpPr>
        <p:spPr>
          <a:xfrm>
            <a:off x="7366035" y="2602578"/>
            <a:ext cx="5031606" cy="368935"/>
          </a:xfrm>
          <a:prstGeom prst="rect">
            <a:avLst/>
          </a:prstGeom>
        </p:spPr>
        <p:txBody>
          <a:bodyPr wrap="square" lIns="0" tIns="0" rIns="0" bIns="0" rtlCol="0" anchor="t">
            <a:spAutoFit/>
          </a:bodyPr>
          <a:p>
            <a:pPr algn="l">
              <a:buClrTx/>
              <a:buSzTx/>
              <a:buFontTx/>
            </a:pP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Echo signal </a:t>
            </a:r>
            <a:endPar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27" name="文本框 26"/>
          <p:cNvSpPr txBox="1"/>
          <p:nvPr/>
        </p:nvSpPr>
        <p:spPr>
          <a:xfrm>
            <a:off x="8533130" y="4571365"/>
            <a:ext cx="1313815" cy="530225"/>
          </a:xfrm>
          <a:prstGeom prst="rect">
            <a:avLst/>
          </a:prstGeom>
          <a:noFill/>
        </p:spPr>
        <p:txBody>
          <a:bodyPr wrap="square" rtlCol="0">
            <a:noAutofit/>
          </a:bodyPr>
          <a:p>
            <a:r>
              <a:rPr lang="en-US" altLang="zh-CN" sz="3200" i="1">
                <a:latin typeface="Calibri" panose="020F0502020204030204" charset="0"/>
                <a:ea typeface="仿宋" panose="02010609060101010101" charset="-122"/>
                <a:cs typeface="Calibri" panose="020F0502020204030204" charset="0"/>
              </a:rPr>
              <a:t>T</a:t>
            </a:r>
            <a:endParaRPr lang="en-US" altLang="zh-CN" sz="3200" i="1">
              <a:latin typeface="Calibri" panose="020F0502020204030204" charset="0"/>
              <a:ea typeface="仿宋" panose="02010609060101010101" charset="-122"/>
              <a:cs typeface="Calibri" panose="020F0502020204030204" charset="0"/>
            </a:endParaRPr>
          </a:p>
        </p:txBody>
      </p:sp>
      <p:sp>
        <p:nvSpPr>
          <p:cNvPr id="28" name="左大括号 27"/>
          <p:cNvSpPr/>
          <p:nvPr/>
        </p:nvSpPr>
        <p:spPr>
          <a:xfrm rot="16200000">
            <a:off x="8470900" y="2472055"/>
            <a:ext cx="551815" cy="3620770"/>
          </a:xfrm>
          <a:prstGeom prst="lef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9" name="文本框 28"/>
          <p:cNvSpPr txBox="1"/>
          <p:nvPr/>
        </p:nvSpPr>
        <p:spPr>
          <a:xfrm>
            <a:off x="10349230" y="1637030"/>
            <a:ext cx="643890" cy="623570"/>
          </a:xfrm>
          <a:prstGeom prst="rect">
            <a:avLst/>
          </a:prstGeom>
          <a:noFill/>
        </p:spPr>
        <p:txBody>
          <a:bodyPr wrap="square" rtlCol="0">
            <a:noAutofit/>
          </a:bodyPr>
          <a:p>
            <a:r>
              <a:rPr lang="en-US" altLang="zh-CN" sz="2800" i="1"/>
              <a:t>τ</a:t>
            </a:r>
            <a:endParaRPr lang="en-US" altLang="zh-CN" sz="2800" i="1"/>
          </a:p>
        </p:txBody>
      </p:sp>
      <p:graphicFrame>
        <p:nvGraphicFramePr>
          <p:cNvPr id="30" name="表格 29"/>
          <p:cNvGraphicFramePr/>
          <p:nvPr/>
        </p:nvGraphicFramePr>
        <p:xfrm>
          <a:off x="6096000" y="2674620"/>
          <a:ext cx="0" cy="0"/>
        </p:xfrm>
        <a:graphic>
          <a:graphicData uri="http://schemas.openxmlformats.org/drawingml/2006/table">
            <a:tbl>
              <a:tblPr/>
              <a:tblGrid>
                <a:gridCol w="0"/>
              </a:tblGrid>
              <a:tr h="0">
                <a:tc>
                  <a:txBody>
                    <a:bodyPr/>
                    <a:p>
                      <a:pPr marL="0" indent="0" fontAlgn="ctr">
                        <a:spcBef>
                          <a:spcPct val="0"/>
                        </a:spcBef>
                        <a:spcAft>
                          <a:spcPct val="0"/>
                        </a:spcAft>
                      </a:pPr>
                      <a:r>
                        <a:rPr lang="en-US" altLang="zh-CN" sz="1100" b="1" i="1">
                          <a:solidFill>
                            <a:srgbClr val="F9F4E4"/>
                          </a:solidFill>
                          <a:latin typeface="Times New Roman" panose="02020603050405020304"/>
                          <a:ea typeface="Times New Roman" panose="02020603050405020304"/>
                        </a:rPr>
                        <a:t>ΔR = 0.5·τ·c</a:t>
                      </a:r>
                      <a:endParaRPr lang="en-US" altLang="zh-CN" sz="1100" b="1" i="1">
                        <a:solidFill>
                          <a:srgbClr val="F9F4E4"/>
                        </a:solidFill>
                        <a:latin typeface="Times New Roman" panose="02020603050405020304"/>
                        <a:ea typeface="Times New Roman" panose="02020603050405020304"/>
                      </a:endParaRPr>
                    </a:p>
                  </a:txBody>
                  <a:tcPr marL="27531" marR="27531" marT="0" marB="0" anchor="ctr" anchorCtr="0">
                    <a:lnL>
                      <a:noFill/>
                    </a:lnL>
                    <a:lnR>
                      <a:noFill/>
                    </a:lnR>
                    <a:lnT>
                      <a:noFill/>
                    </a:lnT>
                    <a:lnB>
                      <a:noFill/>
                    </a:lnB>
                    <a:noFill/>
                  </a:tcPr>
                </a:tc>
              </a:tr>
            </a:tbl>
          </a:graphicData>
        </a:graphic>
      </p:graphicFrame>
      <p:graphicFrame>
        <p:nvGraphicFramePr>
          <p:cNvPr id="36" name="对象 35">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5" name="" r:id="rId6" imgW="114300" imgH="215900" progId="Equation.KSEE3">
                  <p:embed/>
                </p:oleObj>
              </mc:Choice>
              <mc:Fallback>
                <p:oleObj name="" r:id="rId6" imgW="114300" imgH="215900" progId="Equation.KSEE3">
                  <p:embed/>
                  <p:pic>
                    <p:nvPicPr>
                      <p:cNvPr id="0" name="图片 1024"/>
                      <p:cNvPicPr/>
                      <p:nvPr/>
                    </p:nvPicPr>
                    <p:blipFill>
                      <a:blip r:embed="rId7"/>
                      <a:stretch>
                        <a:fillRect/>
                      </a:stretch>
                    </p:blipFill>
                    <p:spPr>
                      <a:xfrm>
                        <a:off x="6038850" y="3321050"/>
                        <a:ext cx="114300" cy="21590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6" name="" r:id="rId8" imgW="114300" imgH="215900" progId="Equation.KSEE3">
                  <p:embed/>
                </p:oleObj>
              </mc:Choice>
              <mc:Fallback>
                <p:oleObj name="" r:id="rId8" imgW="114300" imgH="215900" progId="Equation.KSEE3">
                  <p:embed/>
                  <p:pic>
                    <p:nvPicPr>
                      <p:cNvPr id="0" name="图片 1025"/>
                      <p:cNvPicPr/>
                      <p:nvPr/>
                    </p:nvPicPr>
                    <p:blipFill>
                      <a:blip r:embed="rId7"/>
                      <a:stretch>
                        <a:fillRect/>
                      </a:stretch>
                    </p:blipFill>
                    <p:spPr>
                      <a:xfrm>
                        <a:off x="6038850" y="3321050"/>
                        <a:ext cx="114300" cy="215900"/>
                      </a:xfrm>
                      <a:prstGeom prst="rect">
                        <a:avLst/>
                      </a:prstGeom>
                    </p:spPr>
                  </p:pic>
                </p:oleObj>
              </mc:Fallback>
            </mc:AlternateContent>
          </a:graphicData>
        </a:graphic>
      </p:graphicFrame>
      <p:pic>
        <p:nvPicPr>
          <p:cNvPr id="4" name="图片 3"/>
          <p:cNvPicPr>
            <a:picLocks noChangeAspect="1"/>
          </p:cNvPicPr>
          <p:nvPr/>
        </p:nvPicPr>
        <p:blipFill>
          <a:blip r:embed="rId9"/>
          <a:stretch>
            <a:fillRect/>
          </a:stretch>
        </p:blipFill>
        <p:spPr>
          <a:xfrm>
            <a:off x="1417320" y="5043170"/>
            <a:ext cx="5311775" cy="1567815"/>
          </a:xfrm>
          <a:prstGeom prst="rect">
            <a:avLst/>
          </a:prstGeom>
          <a:effectLst>
            <a:softEdge rad="317500"/>
          </a:effectLst>
        </p:spPr>
      </p:pic>
      <p:pic>
        <p:nvPicPr>
          <p:cNvPr id="7" name="图片 6"/>
          <p:cNvPicPr>
            <a:picLocks noChangeAspect="1"/>
          </p:cNvPicPr>
          <p:nvPr/>
        </p:nvPicPr>
        <p:blipFill>
          <a:blip r:embed="rId10"/>
          <a:stretch>
            <a:fillRect/>
          </a:stretch>
        </p:blipFill>
        <p:spPr>
          <a:xfrm>
            <a:off x="6826250" y="5043170"/>
            <a:ext cx="3270885" cy="1567815"/>
          </a:xfrm>
          <a:prstGeom prst="rect">
            <a:avLst/>
          </a:prstGeom>
          <a:effectLst>
            <a:softEdge rad="317500"/>
          </a:effectLst>
        </p:spPr>
      </p:pic>
      <p:sp>
        <p:nvSpPr>
          <p:cNvPr id="9" name="右箭头 8"/>
          <p:cNvSpPr/>
          <p:nvPr/>
        </p:nvSpPr>
        <p:spPr>
          <a:xfrm rot="3300000">
            <a:off x="3815080" y="5039995"/>
            <a:ext cx="517525" cy="31686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右箭头 9"/>
          <p:cNvSpPr/>
          <p:nvPr/>
        </p:nvSpPr>
        <p:spPr>
          <a:xfrm rot="8280000">
            <a:off x="9190990" y="5313680"/>
            <a:ext cx="517525" cy="316865"/>
          </a:xfrm>
          <a:prstGeom prst="rightArrow">
            <a:avLst/>
          </a:prstGeom>
          <a:solidFill>
            <a:schemeClr val="accent6"/>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2926080" cy="635993"/>
            <a:chOff x="624995" y="462811"/>
            <a:chExt cx="2926080" cy="635993"/>
          </a:xfrm>
        </p:grpSpPr>
        <p:sp>
          <p:nvSpPr>
            <p:cNvPr id="2" name="文本框 1"/>
            <p:cNvSpPr txBox="1"/>
            <p:nvPr/>
          </p:nvSpPr>
          <p:spPr>
            <a:xfrm>
              <a:off x="624995" y="462811"/>
              <a:ext cx="2926080" cy="460375"/>
            </a:xfrm>
            <a:prstGeom prst="rect">
              <a:avLst/>
            </a:prstGeom>
            <a:noFill/>
          </p:spPr>
          <p:txBody>
            <a:bodyPr wrap="none" rtlCol="0">
              <a:spAutoFit/>
            </a:bodyPr>
            <a:lstStyle/>
            <a:p>
              <a:pPr algn="l"/>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雷达波形与脉冲压缩</a:t>
              </a:r>
              <a:endParaRPr lang="zh-CN" altLang="en-US" sz="2400" dirty="0">
                <a:solidFill>
                  <a:srgbClr val="00561F"/>
                </a:solidFill>
                <a:latin typeface="思源宋体 CN Heavy" panose="02020900000000000000" pitchFamily="18" charset="-122"/>
                <a:ea typeface="思源宋体 CN Heavy" panose="02020900000000000000" pitchFamily="18" charset="-122"/>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pic>
        <p:nvPicPr>
          <p:cNvPr id="33" name="图片 32" descr="图片包含 游戏机, 门&#10;&#10;描述已自动生成"/>
          <p:cNvPicPr/>
          <p:nvPr/>
        </p:nvPicPr>
        <p:blipFill>
          <a:blip r:embed="rId3" cstate="print">
            <a:alphaModFix amt="35000"/>
            <a:duotone>
              <a:schemeClr val="bg2">
                <a:shade val="45000"/>
                <a:satMod val="135000"/>
              </a:schemeClr>
              <a:prstClr val="white"/>
            </a:duotone>
          </a:blip>
          <a:stretch>
            <a:fillRect/>
          </a:stretch>
        </p:blipFill>
        <p:spPr>
          <a:xfrm>
            <a:off x="5256175" y="6124420"/>
            <a:ext cx="1679650" cy="733580"/>
          </a:xfrm>
          <a:prstGeom prst="rect">
            <a:avLst/>
          </a:prstGeom>
        </p:spPr>
      </p:pic>
      <p:sp>
        <p:nvSpPr>
          <p:cNvPr id="8" name="文本框 7"/>
          <p:cNvSpPr txBox="1"/>
          <p:nvPr/>
        </p:nvSpPr>
        <p:spPr>
          <a:xfrm>
            <a:off x="624840" y="1234440"/>
            <a:ext cx="4064000"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一般性脉冲波形</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pic>
        <p:nvPicPr>
          <p:cNvPr id="9" name="图片 8"/>
          <p:cNvPicPr>
            <a:picLocks noChangeAspect="1"/>
          </p:cNvPicPr>
          <p:nvPr/>
        </p:nvPicPr>
        <p:blipFill>
          <a:blip r:embed="rId4"/>
          <a:stretch>
            <a:fillRect/>
          </a:stretch>
        </p:blipFill>
        <p:spPr>
          <a:xfrm>
            <a:off x="900430" y="4425315"/>
            <a:ext cx="5415915" cy="1360805"/>
          </a:xfrm>
          <a:prstGeom prst="rect">
            <a:avLst/>
          </a:prstGeom>
          <a:effectLst>
            <a:softEdge rad="317500"/>
          </a:effectLst>
        </p:spPr>
      </p:pic>
      <p:sp>
        <p:nvSpPr>
          <p:cNvPr id="11" name="文本框 10"/>
          <p:cNvSpPr txBox="1"/>
          <p:nvPr/>
        </p:nvSpPr>
        <p:spPr>
          <a:xfrm>
            <a:off x="6178550" y="2441575"/>
            <a:ext cx="457835" cy="368300"/>
          </a:xfrm>
          <a:prstGeom prst="rect">
            <a:avLst/>
          </a:prstGeom>
          <a:noFill/>
        </p:spPr>
        <p:txBody>
          <a:bodyPr wrap="square" rtlCol="0">
            <a:spAutoFit/>
          </a:bodyPr>
          <a:p>
            <a:r>
              <a:rPr lang="en-US" altLang="zh-CN"/>
              <a:t>FT</a:t>
            </a:r>
            <a:endParaRPr lang="en-US" altLang="zh-CN"/>
          </a:p>
        </p:txBody>
      </p:sp>
      <p:pic>
        <p:nvPicPr>
          <p:cNvPr id="12" name="图片 11" descr="tx_spectrum"/>
          <p:cNvPicPr>
            <a:picLocks noChangeAspect="1"/>
          </p:cNvPicPr>
          <p:nvPr/>
        </p:nvPicPr>
        <p:blipFill>
          <a:blip r:embed="rId5"/>
          <a:stretch>
            <a:fillRect/>
          </a:stretch>
        </p:blipFill>
        <p:spPr>
          <a:xfrm>
            <a:off x="7551420" y="1518285"/>
            <a:ext cx="3528060" cy="2461260"/>
          </a:xfrm>
          <a:prstGeom prst="rect">
            <a:avLst/>
          </a:prstGeom>
        </p:spPr>
      </p:pic>
      <p:sp>
        <p:nvSpPr>
          <p:cNvPr id="13" name="文本框 12"/>
          <p:cNvSpPr txBox="1"/>
          <p:nvPr/>
        </p:nvSpPr>
        <p:spPr>
          <a:xfrm>
            <a:off x="8862695" y="1326515"/>
            <a:ext cx="1095375" cy="368300"/>
          </a:xfrm>
          <a:prstGeom prst="rect">
            <a:avLst/>
          </a:prstGeom>
          <a:noFill/>
        </p:spPr>
        <p:txBody>
          <a:bodyPr wrap="square" rtlCol="0">
            <a:spAutoFit/>
          </a:bodyPr>
          <a:p>
            <a:r>
              <a:rPr lang="en-US" altLang="zh-CN"/>
              <a:t>sinc</a:t>
            </a:r>
            <a:r>
              <a:rPr lang="zh-CN" altLang="en-US"/>
              <a:t>函数</a:t>
            </a:r>
            <a:endParaRPr lang="zh-CN" altLang="en-US"/>
          </a:p>
        </p:txBody>
      </p:sp>
      <p:pic>
        <p:nvPicPr>
          <p:cNvPr id="18" name="图片 17"/>
          <p:cNvPicPr>
            <a:picLocks noChangeAspect="1"/>
          </p:cNvPicPr>
          <p:nvPr/>
        </p:nvPicPr>
        <p:blipFill>
          <a:blip r:embed="rId6"/>
          <a:stretch>
            <a:fillRect/>
          </a:stretch>
        </p:blipFill>
        <p:spPr>
          <a:xfrm>
            <a:off x="764540" y="2190750"/>
            <a:ext cx="5247005" cy="1556385"/>
          </a:xfrm>
          <a:prstGeom prst="rect">
            <a:avLst/>
          </a:prstGeom>
          <a:effectLst>
            <a:softEdge rad="317500"/>
          </a:effectLst>
        </p:spPr>
      </p:pic>
      <p:cxnSp>
        <p:nvCxnSpPr>
          <p:cNvPr id="19" name="直接箭头连接符 18"/>
          <p:cNvCxnSpPr/>
          <p:nvPr/>
        </p:nvCxnSpPr>
        <p:spPr>
          <a:xfrm>
            <a:off x="5772150" y="2837180"/>
            <a:ext cx="1254760" cy="381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20" name="左大括号 19"/>
          <p:cNvSpPr/>
          <p:nvPr/>
        </p:nvSpPr>
        <p:spPr>
          <a:xfrm>
            <a:off x="6457950" y="4514850"/>
            <a:ext cx="385445" cy="118173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文本框 20"/>
          <p:cNvSpPr txBox="1"/>
          <p:nvPr/>
        </p:nvSpPr>
        <p:spPr>
          <a:xfrm>
            <a:off x="6985000" y="4471670"/>
            <a:ext cx="4064000" cy="1476375"/>
          </a:xfrm>
          <a:prstGeom prst="rect">
            <a:avLst/>
          </a:prstGeom>
          <a:noFill/>
        </p:spPr>
        <p:txBody>
          <a:bodyPr wrap="square" rtlCol="0">
            <a:spAutoFit/>
          </a:bodyPr>
          <a:p>
            <a:pPr marL="342900" indent="-342900">
              <a:buFont typeface="Arial" panose="020B0604020202020204" pitchFamily="34" charset="0"/>
              <a:buChar char="•"/>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LFM</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a:p>
            <a:pPr marL="342900" indent="-342900">
              <a:buFont typeface="Arial" panose="020B0604020202020204" pitchFamily="34" charset="0"/>
              <a:buChar char="•"/>
            </a:pP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NLFM</a:t>
            </a:r>
            <a:endPar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a:p>
            <a:pPr marL="342900" indent="-342900">
              <a:buFont typeface="Arial" panose="020B0604020202020204" pitchFamily="34" charset="0"/>
              <a:buChar char="•"/>
            </a:pP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Phase-coded FM</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a:p>
            <a:pPr marL="342900" indent="-342900">
              <a:buFont typeface="Arial" panose="020B0604020202020204" pitchFamily="34" charset="0"/>
              <a:buChar char="•"/>
            </a:pPr>
            <a:endParaRPr lang="en-US" altLang="zh-CN"/>
          </a:p>
        </p:txBody>
      </p:sp>
      <p:sp>
        <p:nvSpPr>
          <p:cNvPr id="22" name="文本框 21"/>
          <p:cNvSpPr txBox="1"/>
          <p:nvPr/>
        </p:nvSpPr>
        <p:spPr>
          <a:xfrm>
            <a:off x="624840" y="3626485"/>
            <a:ext cx="4064000"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调频脉冲波形</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2926080" cy="635993"/>
            <a:chOff x="624995" y="462811"/>
            <a:chExt cx="2926080" cy="635993"/>
          </a:xfrm>
        </p:grpSpPr>
        <p:sp>
          <p:nvSpPr>
            <p:cNvPr id="2" name="文本框 1"/>
            <p:cNvSpPr txBox="1"/>
            <p:nvPr/>
          </p:nvSpPr>
          <p:spPr>
            <a:xfrm>
              <a:off x="624995" y="462811"/>
              <a:ext cx="2926080" cy="460375"/>
            </a:xfrm>
            <a:prstGeom prst="rect">
              <a:avLst/>
            </a:prstGeom>
            <a:noFill/>
          </p:spPr>
          <p:txBody>
            <a:bodyPr wrap="none" rtlCol="0">
              <a:spAutoFit/>
            </a:bodyPr>
            <a:lstStyle/>
            <a:p>
              <a:pPr algn="l"/>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雷达波形与脉冲压缩</a:t>
              </a:r>
              <a:endParaRPr lang="zh-CN" altLang="en-US" sz="2400" dirty="0">
                <a:solidFill>
                  <a:srgbClr val="00561F"/>
                </a:solidFill>
                <a:latin typeface="思源宋体 CN Heavy" panose="02020900000000000000" pitchFamily="18" charset="-122"/>
                <a:ea typeface="思源宋体 CN Heavy" panose="02020900000000000000" pitchFamily="18" charset="-122"/>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pic>
        <p:nvPicPr>
          <p:cNvPr id="33" name="图片 32" descr="图片包含 游戏机, 门&#10;&#10;描述已自动生成"/>
          <p:cNvPicPr/>
          <p:nvPr/>
        </p:nvPicPr>
        <p:blipFill>
          <a:blip r:embed="rId3" cstate="print">
            <a:alphaModFix amt="35000"/>
            <a:duotone>
              <a:schemeClr val="bg2">
                <a:shade val="45000"/>
                <a:satMod val="135000"/>
              </a:schemeClr>
              <a:prstClr val="white"/>
            </a:duotone>
          </a:blip>
          <a:stretch>
            <a:fillRect/>
          </a:stretch>
        </p:blipFill>
        <p:spPr>
          <a:xfrm>
            <a:off x="5256175" y="6124420"/>
            <a:ext cx="1679650" cy="733580"/>
          </a:xfrm>
          <a:prstGeom prst="rect">
            <a:avLst/>
          </a:prstGeom>
        </p:spPr>
      </p:pic>
      <p:pic>
        <p:nvPicPr>
          <p:cNvPr id="7" name="图片 6"/>
          <p:cNvPicPr>
            <a:picLocks noChangeAspect="1"/>
          </p:cNvPicPr>
          <p:nvPr/>
        </p:nvPicPr>
        <p:blipFill>
          <a:blip r:embed="rId4"/>
          <a:stretch>
            <a:fillRect/>
          </a:stretch>
        </p:blipFill>
        <p:spPr>
          <a:xfrm>
            <a:off x="2058035" y="1016000"/>
            <a:ext cx="8299450" cy="5108575"/>
          </a:xfrm>
          <a:prstGeom prst="rect">
            <a:avLst/>
          </a:prstGeom>
          <a:effectLst>
            <a:softEdge rad="63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2926080" cy="635993"/>
            <a:chOff x="624995" y="462811"/>
            <a:chExt cx="2926080" cy="635993"/>
          </a:xfrm>
        </p:grpSpPr>
        <p:sp>
          <p:nvSpPr>
            <p:cNvPr id="2" name="文本框 1"/>
            <p:cNvSpPr txBox="1"/>
            <p:nvPr/>
          </p:nvSpPr>
          <p:spPr>
            <a:xfrm>
              <a:off x="624995" y="462811"/>
              <a:ext cx="2926080" cy="460375"/>
            </a:xfrm>
            <a:prstGeom prst="rect">
              <a:avLst/>
            </a:prstGeom>
            <a:noFill/>
          </p:spPr>
          <p:txBody>
            <a:bodyPr wrap="none" rtlCol="0">
              <a:spAutoFit/>
            </a:bodyPr>
            <a:lstStyle/>
            <a:p>
              <a:pPr algn="l"/>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雷达波形与脉冲压缩</a:t>
              </a:r>
              <a:endParaRPr lang="zh-CN" altLang="en-US" sz="2400" dirty="0">
                <a:solidFill>
                  <a:srgbClr val="00561F"/>
                </a:solidFill>
                <a:latin typeface="思源宋体 CN Heavy" panose="02020900000000000000" pitchFamily="18" charset="-122"/>
                <a:ea typeface="思源宋体 CN Heavy" panose="02020900000000000000" pitchFamily="18" charset="-122"/>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pic>
        <p:nvPicPr>
          <p:cNvPr id="33" name="图片 32" descr="图片包含 游戏机, 门&#10;&#10;描述已自动生成"/>
          <p:cNvPicPr/>
          <p:nvPr/>
        </p:nvPicPr>
        <p:blipFill>
          <a:blip r:embed="rId3" cstate="print">
            <a:alphaModFix amt="35000"/>
            <a:duotone>
              <a:schemeClr val="bg2">
                <a:shade val="45000"/>
                <a:satMod val="135000"/>
              </a:schemeClr>
              <a:prstClr val="white"/>
            </a:duotone>
          </a:blip>
          <a:stretch>
            <a:fillRect/>
          </a:stretch>
        </p:blipFill>
        <p:spPr>
          <a:xfrm>
            <a:off x="5256175" y="6124420"/>
            <a:ext cx="1679650" cy="733580"/>
          </a:xfrm>
          <a:prstGeom prst="rect">
            <a:avLst/>
          </a:prstGeom>
        </p:spPr>
      </p:pic>
      <p:pic>
        <p:nvPicPr>
          <p:cNvPr id="7" name="图片 6"/>
          <p:cNvPicPr>
            <a:picLocks noChangeAspect="1"/>
          </p:cNvPicPr>
          <p:nvPr/>
        </p:nvPicPr>
        <p:blipFill>
          <a:blip r:embed="rId4"/>
          <a:stretch>
            <a:fillRect/>
          </a:stretch>
        </p:blipFill>
        <p:spPr>
          <a:xfrm>
            <a:off x="8381365" y="4319270"/>
            <a:ext cx="2435860" cy="2263140"/>
          </a:xfrm>
          <a:prstGeom prst="rect">
            <a:avLst/>
          </a:prstGeom>
        </p:spPr>
      </p:pic>
      <p:sp>
        <p:nvSpPr>
          <p:cNvPr id="8" name="文本框 7"/>
          <p:cNvSpPr txBox="1"/>
          <p:nvPr/>
        </p:nvSpPr>
        <p:spPr>
          <a:xfrm>
            <a:off x="624840" y="1234440"/>
            <a:ext cx="5319395" cy="829945"/>
          </a:xfrm>
          <a:prstGeom prst="rect">
            <a:avLst/>
          </a:prstGeom>
          <a:noFill/>
        </p:spPr>
        <p:txBody>
          <a:bodyPr wrap="square" rtlCol="0">
            <a:spAutoFit/>
          </a:bodyPr>
          <a:p>
            <a:pPr algn="l">
              <a:buClrTx/>
              <a:buSzTx/>
              <a:buFontTx/>
            </a:pP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Linear Frequency Modulation Signal</a:t>
            </a:r>
            <a:endPar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a:p>
            <a:pPr algn="l">
              <a:buClrTx/>
              <a:buSzTx/>
              <a:buFontTx/>
            </a:pP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LFM</a:t>
            </a: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线性调频信号</a:t>
            </a: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 </a:t>
            </a: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a:t>
            </a: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Chirp</a:t>
            </a: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pic>
        <p:nvPicPr>
          <p:cNvPr id="9" name="图片 8"/>
          <p:cNvPicPr>
            <a:picLocks noChangeAspect="1"/>
          </p:cNvPicPr>
          <p:nvPr/>
        </p:nvPicPr>
        <p:blipFill>
          <a:blip r:embed="rId5"/>
          <a:stretch>
            <a:fillRect/>
          </a:stretch>
        </p:blipFill>
        <p:spPr>
          <a:xfrm>
            <a:off x="1946275" y="1753235"/>
            <a:ext cx="6123305" cy="1670685"/>
          </a:xfrm>
          <a:prstGeom prst="rect">
            <a:avLst/>
          </a:prstGeom>
          <a:effectLst>
            <a:softEdge rad="317500"/>
          </a:effectLst>
        </p:spPr>
      </p:pic>
      <p:sp>
        <p:nvSpPr>
          <p:cNvPr id="10" name="文本框 9"/>
          <p:cNvSpPr txBox="1"/>
          <p:nvPr/>
        </p:nvSpPr>
        <p:spPr>
          <a:xfrm>
            <a:off x="781050" y="2404745"/>
            <a:ext cx="4064000" cy="4246245"/>
          </a:xfrm>
          <a:prstGeom prst="rect">
            <a:avLst/>
          </a:prstGeom>
          <a:noFill/>
        </p:spPr>
        <p:txBody>
          <a:bodyPr wrap="square" rtlCol="0">
            <a:spAutoFit/>
          </a:bodyPr>
          <a:p>
            <a:pPr marL="285750" indent="-285750">
              <a:buFont typeface="Arial" panose="020B0604020202020204" pitchFamily="34" charset="0"/>
              <a:buChar char="•"/>
            </a:pPr>
            <a:r>
              <a:rPr lang="zh-CN" altLang="en-US"/>
              <a:t>时域表达式：</a:t>
            </a:r>
            <a:endParaRPr lang="zh-CN" altLang="en-US"/>
          </a:p>
          <a:p>
            <a:endParaRPr lang="zh-CN" altLang="en-US"/>
          </a:p>
          <a:p>
            <a:endParaRPr lang="zh-CN" altLang="en-US"/>
          </a:p>
          <a:p>
            <a:pPr marL="285750" indent="-285750">
              <a:buFont typeface="Arial" panose="020B0604020202020204" pitchFamily="34" charset="0"/>
              <a:buChar char="•"/>
            </a:pPr>
            <a:r>
              <a:rPr lang="zh-CN" altLang="en-US"/>
              <a:t>相位</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瞬时频率</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带宽</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时间带宽积</a:t>
            </a:r>
            <a:r>
              <a:rPr lang="en-US" altLang="zh-CN"/>
              <a:t>TBP   </a:t>
            </a:r>
            <a:endParaRPr lang="zh-CN" altLang="en-US"/>
          </a:p>
          <a:p>
            <a:pPr indent="0">
              <a:buFont typeface="Arial" panose="020B0604020202020204" pitchFamily="34" charset="0"/>
              <a:buNone/>
            </a:pPr>
            <a:endParaRPr lang="zh-CN" altLang="en-US"/>
          </a:p>
        </p:txBody>
      </p:sp>
      <p:pic>
        <p:nvPicPr>
          <p:cNvPr id="11" name="图片 10"/>
          <p:cNvPicPr>
            <a:picLocks noChangeAspect="1"/>
          </p:cNvPicPr>
          <p:nvPr/>
        </p:nvPicPr>
        <p:blipFill>
          <a:blip r:embed="rId6"/>
          <a:stretch>
            <a:fillRect/>
          </a:stretch>
        </p:blipFill>
        <p:spPr>
          <a:xfrm>
            <a:off x="1995170" y="2670810"/>
            <a:ext cx="3532505" cy="1403985"/>
          </a:xfrm>
          <a:prstGeom prst="rect">
            <a:avLst/>
          </a:prstGeom>
          <a:effectLst>
            <a:softEdge rad="317500"/>
          </a:effectLst>
        </p:spPr>
      </p:pic>
      <p:pic>
        <p:nvPicPr>
          <p:cNvPr id="12" name="图片 11"/>
          <p:cNvPicPr>
            <a:picLocks noChangeAspect="1"/>
          </p:cNvPicPr>
          <p:nvPr/>
        </p:nvPicPr>
        <p:blipFill>
          <a:blip r:embed="rId7"/>
          <a:stretch>
            <a:fillRect/>
          </a:stretch>
        </p:blipFill>
        <p:spPr>
          <a:xfrm>
            <a:off x="1995170" y="3619500"/>
            <a:ext cx="4381500" cy="1328420"/>
          </a:xfrm>
          <a:prstGeom prst="rect">
            <a:avLst/>
          </a:prstGeom>
          <a:effectLst>
            <a:softEdge rad="317500"/>
          </a:effectLst>
        </p:spPr>
      </p:pic>
      <p:pic>
        <p:nvPicPr>
          <p:cNvPr id="17" name="图片 16"/>
          <p:cNvPicPr>
            <a:picLocks noChangeAspect="1"/>
          </p:cNvPicPr>
          <p:nvPr/>
        </p:nvPicPr>
        <p:blipFill>
          <a:blip r:embed="rId8"/>
          <a:srcRect l="12886"/>
          <a:stretch>
            <a:fillRect/>
          </a:stretch>
        </p:blipFill>
        <p:spPr>
          <a:xfrm>
            <a:off x="2491105" y="5546090"/>
            <a:ext cx="2992120" cy="1213485"/>
          </a:xfrm>
          <a:prstGeom prst="rect">
            <a:avLst/>
          </a:prstGeom>
          <a:effectLst>
            <a:softEdge rad="317500"/>
          </a:effectLst>
        </p:spPr>
      </p:pic>
      <p:pic>
        <p:nvPicPr>
          <p:cNvPr id="18" name="图片 17"/>
          <p:cNvPicPr>
            <a:picLocks noChangeAspect="1"/>
          </p:cNvPicPr>
          <p:nvPr/>
        </p:nvPicPr>
        <p:blipFill>
          <a:blip r:embed="rId9"/>
          <a:stretch>
            <a:fillRect/>
          </a:stretch>
        </p:blipFill>
        <p:spPr>
          <a:xfrm>
            <a:off x="1809750" y="4565650"/>
            <a:ext cx="3521710" cy="1208405"/>
          </a:xfrm>
          <a:prstGeom prst="rect">
            <a:avLst/>
          </a:prstGeom>
          <a:effectLst>
            <a:softEdge rad="317500"/>
          </a:effectLst>
        </p:spPr>
      </p:pic>
      <p:pic>
        <p:nvPicPr>
          <p:cNvPr id="19" name="图片 18"/>
          <p:cNvPicPr>
            <a:picLocks noChangeAspect="1"/>
          </p:cNvPicPr>
          <p:nvPr/>
        </p:nvPicPr>
        <p:blipFill>
          <a:blip r:embed="rId10"/>
          <a:stretch>
            <a:fillRect/>
          </a:stretch>
        </p:blipFill>
        <p:spPr>
          <a:xfrm>
            <a:off x="8206740" y="1098550"/>
            <a:ext cx="2721610" cy="3026410"/>
          </a:xfrm>
          <a:prstGeom prst="rect">
            <a:avLst/>
          </a:prstGeom>
          <a:effectLst>
            <a:softEdge rad="1270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2926080" cy="635993"/>
            <a:chOff x="624995" y="462811"/>
            <a:chExt cx="2926080" cy="635993"/>
          </a:xfrm>
        </p:grpSpPr>
        <p:sp>
          <p:nvSpPr>
            <p:cNvPr id="2" name="文本框 1"/>
            <p:cNvSpPr txBox="1"/>
            <p:nvPr/>
          </p:nvSpPr>
          <p:spPr>
            <a:xfrm>
              <a:off x="624995" y="462811"/>
              <a:ext cx="2926080" cy="460375"/>
            </a:xfrm>
            <a:prstGeom prst="rect">
              <a:avLst/>
            </a:prstGeom>
            <a:noFill/>
          </p:spPr>
          <p:txBody>
            <a:bodyPr wrap="none" rtlCol="0">
              <a:spAutoFit/>
            </a:bodyPr>
            <a:lstStyle/>
            <a:p>
              <a:pPr algn="l"/>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雷达波形与脉冲压缩</a:t>
              </a:r>
              <a:endParaRPr lang="zh-CN" altLang="en-US" sz="2400" dirty="0">
                <a:solidFill>
                  <a:srgbClr val="00561F"/>
                </a:solidFill>
                <a:latin typeface="思源宋体 CN Heavy" panose="02020900000000000000" pitchFamily="18" charset="-122"/>
                <a:ea typeface="思源宋体 CN Heavy" panose="02020900000000000000" pitchFamily="18" charset="-122"/>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4" name="文本框 3"/>
          <p:cNvSpPr txBox="1"/>
          <p:nvPr/>
        </p:nvSpPr>
        <p:spPr>
          <a:xfrm>
            <a:off x="624840" y="1234440"/>
            <a:ext cx="531939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线性调频信号</a:t>
            </a:r>
            <a:r>
              <a:rPr 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的频谱</a:t>
            </a:r>
            <a:endParaRPr 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pic>
        <p:nvPicPr>
          <p:cNvPr id="16" name="图片 15"/>
          <p:cNvPicPr>
            <a:picLocks noChangeAspect="1"/>
          </p:cNvPicPr>
          <p:nvPr/>
        </p:nvPicPr>
        <p:blipFill>
          <a:blip r:embed="rId3"/>
          <a:stretch>
            <a:fillRect/>
          </a:stretch>
        </p:blipFill>
        <p:spPr>
          <a:xfrm>
            <a:off x="624840" y="1793240"/>
            <a:ext cx="8864600" cy="1248410"/>
          </a:xfrm>
          <a:prstGeom prst="rect">
            <a:avLst/>
          </a:prstGeom>
          <a:effectLst>
            <a:softEdge rad="127000"/>
          </a:effectLst>
        </p:spPr>
      </p:pic>
      <p:sp>
        <p:nvSpPr>
          <p:cNvPr id="17" name="文本框 16"/>
          <p:cNvSpPr txBox="1"/>
          <p:nvPr/>
        </p:nvSpPr>
        <p:spPr>
          <a:xfrm>
            <a:off x="3730625" y="1290320"/>
            <a:ext cx="6160770" cy="404495"/>
          </a:xfrm>
          <a:prstGeom prst="rect">
            <a:avLst/>
          </a:prstGeom>
          <a:noFill/>
        </p:spPr>
        <p:txBody>
          <a:bodyPr wrap="square" rtlCol="0">
            <a:noAutofit/>
          </a:bodyPr>
          <a:p>
            <a:r>
              <a:rPr lang="zh-CN" altLang="en-US"/>
              <a:t>利用菲涅尔积分可得到详细的表达式：</a:t>
            </a:r>
            <a:endParaRPr lang="zh-CN" altLang="en-US"/>
          </a:p>
        </p:txBody>
      </p:sp>
      <p:pic>
        <p:nvPicPr>
          <p:cNvPr id="18" name="图片 17"/>
          <p:cNvPicPr>
            <a:picLocks noChangeAspect="1"/>
          </p:cNvPicPr>
          <p:nvPr/>
        </p:nvPicPr>
        <p:blipFill>
          <a:blip r:embed="rId4"/>
          <a:stretch>
            <a:fillRect/>
          </a:stretch>
        </p:blipFill>
        <p:spPr>
          <a:xfrm>
            <a:off x="624840" y="2759075"/>
            <a:ext cx="5706745" cy="1340485"/>
          </a:xfrm>
          <a:prstGeom prst="rect">
            <a:avLst/>
          </a:prstGeom>
          <a:effectLst>
            <a:softEdge rad="127000"/>
          </a:effectLst>
        </p:spPr>
      </p:pic>
      <p:sp>
        <p:nvSpPr>
          <p:cNvPr id="19" name="文本框 18"/>
          <p:cNvSpPr txBox="1"/>
          <p:nvPr/>
        </p:nvSpPr>
        <p:spPr>
          <a:xfrm>
            <a:off x="6775450" y="3433445"/>
            <a:ext cx="4238625" cy="404495"/>
          </a:xfrm>
          <a:prstGeom prst="rect">
            <a:avLst/>
          </a:prstGeom>
          <a:noFill/>
        </p:spPr>
        <p:txBody>
          <a:bodyPr wrap="square" rtlCol="0">
            <a:noAutofit/>
          </a:bodyPr>
          <a:p>
            <a:r>
              <a:rPr lang="zh-CN" altLang="en-US"/>
              <a:t>做变量代换：</a:t>
            </a:r>
            <a:r>
              <a:rPr lang="en-US" altLang="zh-CN"/>
              <a:t>                               </a:t>
            </a:r>
            <a:r>
              <a:rPr lang="zh-CN" altLang="en-US"/>
              <a:t>得到</a:t>
            </a:r>
            <a:endParaRPr lang="zh-CN" altLang="en-US"/>
          </a:p>
        </p:txBody>
      </p:sp>
      <p:pic>
        <p:nvPicPr>
          <p:cNvPr id="20" name="图片 19"/>
          <p:cNvPicPr>
            <a:picLocks noChangeAspect="1"/>
          </p:cNvPicPr>
          <p:nvPr/>
        </p:nvPicPr>
        <p:blipFill>
          <a:blip r:embed="rId5"/>
          <a:stretch>
            <a:fillRect/>
          </a:stretch>
        </p:blipFill>
        <p:spPr>
          <a:xfrm>
            <a:off x="8108950" y="3199765"/>
            <a:ext cx="2112010" cy="718185"/>
          </a:xfrm>
          <a:prstGeom prst="rect">
            <a:avLst/>
          </a:prstGeom>
          <a:effectLst>
            <a:softEdge rad="127000"/>
          </a:effectLst>
        </p:spPr>
      </p:pic>
      <p:pic>
        <p:nvPicPr>
          <p:cNvPr id="21" name="图片 20"/>
          <p:cNvPicPr>
            <a:picLocks noChangeAspect="1"/>
          </p:cNvPicPr>
          <p:nvPr/>
        </p:nvPicPr>
        <p:blipFill>
          <a:blip r:embed="rId6"/>
          <a:stretch>
            <a:fillRect/>
          </a:stretch>
        </p:blipFill>
        <p:spPr>
          <a:xfrm>
            <a:off x="193040" y="3837940"/>
            <a:ext cx="5577205" cy="1520190"/>
          </a:xfrm>
          <a:prstGeom prst="rect">
            <a:avLst/>
          </a:prstGeom>
          <a:effectLst>
            <a:softEdge rad="317500"/>
          </a:effectLst>
        </p:spPr>
      </p:pic>
      <p:pic>
        <p:nvPicPr>
          <p:cNvPr id="22" name="图片 21"/>
          <p:cNvPicPr>
            <a:picLocks noChangeAspect="1"/>
          </p:cNvPicPr>
          <p:nvPr/>
        </p:nvPicPr>
        <p:blipFill>
          <a:blip r:embed="rId7"/>
          <a:stretch>
            <a:fillRect/>
          </a:stretch>
        </p:blipFill>
        <p:spPr>
          <a:xfrm>
            <a:off x="7139940" y="4018280"/>
            <a:ext cx="4370705" cy="1159510"/>
          </a:xfrm>
          <a:prstGeom prst="rect">
            <a:avLst/>
          </a:prstGeom>
          <a:effectLst>
            <a:softEdge rad="127000"/>
          </a:effectLst>
        </p:spPr>
      </p:pic>
      <p:pic>
        <p:nvPicPr>
          <p:cNvPr id="23" name="图片 22"/>
          <p:cNvPicPr>
            <a:picLocks noChangeAspect="1"/>
          </p:cNvPicPr>
          <p:nvPr/>
        </p:nvPicPr>
        <p:blipFill>
          <a:blip r:embed="rId8"/>
          <a:stretch>
            <a:fillRect/>
          </a:stretch>
        </p:blipFill>
        <p:spPr>
          <a:xfrm>
            <a:off x="5093335" y="4200525"/>
            <a:ext cx="2140585" cy="977265"/>
          </a:xfrm>
          <a:prstGeom prst="rect">
            <a:avLst/>
          </a:prstGeom>
          <a:effectLst>
            <a:softEdge rad="127000"/>
          </a:effectLst>
        </p:spPr>
      </p:pic>
      <p:sp>
        <p:nvSpPr>
          <p:cNvPr id="24" name="文本框 23"/>
          <p:cNvSpPr txBox="1"/>
          <p:nvPr/>
        </p:nvSpPr>
        <p:spPr>
          <a:xfrm>
            <a:off x="702945" y="5605780"/>
            <a:ext cx="4064000" cy="368300"/>
          </a:xfrm>
          <a:prstGeom prst="rect">
            <a:avLst/>
          </a:prstGeom>
          <a:noFill/>
        </p:spPr>
        <p:txBody>
          <a:bodyPr wrap="square" rtlCol="0">
            <a:spAutoFit/>
          </a:bodyPr>
          <a:p>
            <a:r>
              <a:rPr lang="zh-CN" altLang="en-US"/>
              <a:t>由菲涅尔积分：</a:t>
            </a:r>
            <a:endParaRPr lang="zh-CN" altLang="en-US"/>
          </a:p>
        </p:txBody>
      </p:sp>
      <p:pic>
        <p:nvPicPr>
          <p:cNvPr id="26" name="图片 25"/>
          <p:cNvPicPr>
            <a:picLocks noChangeAspect="1"/>
          </p:cNvPicPr>
          <p:nvPr/>
        </p:nvPicPr>
        <p:blipFill>
          <a:blip r:embed="rId9"/>
          <a:stretch>
            <a:fillRect/>
          </a:stretch>
        </p:blipFill>
        <p:spPr>
          <a:xfrm>
            <a:off x="2419985" y="5163820"/>
            <a:ext cx="7923530" cy="1216025"/>
          </a:xfrm>
          <a:prstGeom prst="rect">
            <a:avLst/>
          </a:prstGeom>
          <a:effectLst>
            <a:softEdge rad="127000"/>
          </a:effectLst>
        </p:spPr>
      </p:pic>
      <p:pic>
        <p:nvPicPr>
          <p:cNvPr id="27" name="图片 26"/>
          <p:cNvPicPr>
            <a:picLocks noChangeAspect="1"/>
          </p:cNvPicPr>
          <p:nvPr/>
        </p:nvPicPr>
        <p:blipFill>
          <a:blip r:embed="rId10"/>
          <a:srcRect l="6220" t="50000" r="49501"/>
          <a:stretch>
            <a:fillRect/>
          </a:stretch>
        </p:blipFill>
        <p:spPr>
          <a:xfrm>
            <a:off x="7822565" y="100330"/>
            <a:ext cx="4195445" cy="25755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2926080" cy="635993"/>
            <a:chOff x="624995" y="462811"/>
            <a:chExt cx="2926080" cy="635993"/>
          </a:xfrm>
        </p:grpSpPr>
        <p:sp>
          <p:nvSpPr>
            <p:cNvPr id="2" name="文本框 1"/>
            <p:cNvSpPr txBox="1"/>
            <p:nvPr/>
          </p:nvSpPr>
          <p:spPr>
            <a:xfrm>
              <a:off x="624995" y="462811"/>
              <a:ext cx="2926080" cy="460375"/>
            </a:xfrm>
            <a:prstGeom prst="rect">
              <a:avLst/>
            </a:prstGeom>
            <a:noFill/>
          </p:spPr>
          <p:txBody>
            <a:bodyPr wrap="none" rtlCol="0">
              <a:spAutoFit/>
            </a:bodyPr>
            <a:lstStyle/>
            <a:p>
              <a:pPr algn="l"/>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雷达波形与脉冲压缩</a:t>
              </a:r>
              <a:endParaRPr lang="zh-CN" altLang="en-US" sz="2400" dirty="0">
                <a:solidFill>
                  <a:srgbClr val="00561F"/>
                </a:solidFill>
                <a:latin typeface="思源宋体 CN Heavy" panose="02020900000000000000" pitchFamily="18" charset="-122"/>
                <a:ea typeface="思源宋体 CN Heavy" panose="02020900000000000000" pitchFamily="18" charset="-122"/>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4" name="文本框 3"/>
          <p:cNvSpPr txBox="1"/>
          <p:nvPr/>
        </p:nvSpPr>
        <p:spPr>
          <a:xfrm>
            <a:off x="624840" y="1234440"/>
            <a:ext cx="531939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线性调频信号</a:t>
            </a:r>
            <a:r>
              <a:rPr 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的频谱</a:t>
            </a:r>
            <a:endParaRPr 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sp>
        <p:nvSpPr>
          <p:cNvPr id="7" name="文本框 6"/>
          <p:cNvSpPr txBox="1"/>
          <p:nvPr/>
        </p:nvSpPr>
        <p:spPr>
          <a:xfrm>
            <a:off x="624840" y="1746250"/>
            <a:ext cx="5319395" cy="460375"/>
          </a:xfrm>
          <a:prstGeom prst="rect">
            <a:avLst/>
          </a:prstGeom>
          <a:noFill/>
        </p:spPr>
        <p:txBody>
          <a:bodyPr wrap="square" rtlCol="0">
            <a:spAutoFit/>
          </a:bodyPr>
          <a:p>
            <a:pPr algn="l">
              <a:buClrTx/>
              <a:buSzTx/>
              <a:buFontTx/>
            </a:pPr>
            <a:r>
              <a:rPr 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驻定相位原理（</a:t>
            </a:r>
            <a:r>
              <a:rPr lang="en-US" alt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POSP</a:t>
            </a: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a:t>
            </a:r>
            <a:endPar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pic>
        <p:nvPicPr>
          <p:cNvPr id="8" name="图片 7"/>
          <p:cNvPicPr>
            <a:picLocks noChangeAspect="1"/>
          </p:cNvPicPr>
          <p:nvPr/>
        </p:nvPicPr>
        <p:blipFill>
          <a:blip r:embed="rId3"/>
          <a:stretch>
            <a:fillRect/>
          </a:stretch>
        </p:blipFill>
        <p:spPr>
          <a:xfrm>
            <a:off x="2568575" y="2106930"/>
            <a:ext cx="7054215" cy="2759710"/>
          </a:xfrm>
          <a:prstGeom prst="rect">
            <a:avLst/>
          </a:prstGeom>
          <a:effectLst>
            <a:softEdge rad="127000"/>
          </a:effectLst>
        </p:spPr>
      </p:pic>
      <p:sp>
        <p:nvSpPr>
          <p:cNvPr id="9" name="文本框 8"/>
          <p:cNvSpPr txBox="1"/>
          <p:nvPr/>
        </p:nvSpPr>
        <p:spPr>
          <a:xfrm>
            <a:off x="706755" y="5155565"/>
            <a:ext cx="4064000" cy="368300"/>
          </a:xfrm>
          <a:prstGeom prst="rect">
            <a:avLst/>
          </a:prstGeom>
          <a:noFill/>
        </p:spPr>
        <p:txBody>
          <a:bodyPr wrap="square" rtlCol="0">
            <a:spAutoFit/>
          </a:bodyPr>
          <a:p>
            <a:r>
              <a:rPr lang="zh-CN" altLang="en-US"/>
              <a:t>在驻留点处对其作</a:t>
            </a:r>
            <a:r>
              <a:rPr lang="en-US" altLang="zh-CN"/>
              <a:t>Taylor</a:t>
            </a:r>
            <a:r>
              <a:rPr lang="zh-CN" altLang="en-US"/>
              <a:t>展开</a:t>
            </a:r>
            <a:endParaRPr lang="zh-CN" altLang="en-US"/>
          </a:p>
        </p:txBody>
      </p:sp>
      <p:pic>
        <p:nvPicPr>
          <p:cNvPr id="10" name="图片 9"/>
          <p:cNvPicPr>
            <a:picLocks noChangeAspect="1"/>
          </p:cNvPicPr>
          <p:nvPr/>
        </p:nvPicPr>
        <p:blipFill>
          <a:blip r:embed="rId4"/>
          <a:stretch>
            <a:fillRect/>
          </a:stretch>
        </p:blipFill>
        <p:spPr>
          <a:xfrm>
            <a:off x="3967480" y="4866640"/>
            <a:ext cx="5083810" cy="946785"/>
          </a:xfrm>
          <a:prstGeom prst="rect">
            <a:avLst/>
          </a:prstGeom>
          <a:effectLst>
            <a:softEdge rad="127000"/>
          </a:effectLst>
        </p:spPr>
      </p:pic>
      <p:sp>
        <p:nvSpPr>
          <p:cNvPr id="11" name="左箭头 10"/>
          <p:cNvSpPr/>
          <p:nvPr/>
        </p:nvSpPr>
        <p:spPr>
          <a:xfrm>
            <a:off x="7448550" y="4317365"/>
            <a:ext cx="1197610" cy="340360"/>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8814435" y="4317365"/>
            <a:ext cx="4064000" cy="368300"/>
          </a:xfrm>
          <a:prstGeom prst="rect">
            <a:avLst/>
          </a:prstGeom>
          <a:noFill/>
        </p:spPr>
        <p:txBody>
          <a:bodyPr wrap="square" rtlCol="0">
            <a:spAutoFit/>
          </a:bodyPr>
          <a:p>
            <a:r>
              <a:rPr lang="zh-CN" altLang="en-US"/>
              <a:t>驻定点与</a:t>
            </a:r>
            <a:r>
              <a:rPr lang="en-US" altLang="zh-CN"/>
              <a:t>TBP</a:t>
            </a:r>
            <a:r>
              <a:rPr lang="zh-CN" altLang="en-US"/>
              <a:t>有关</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4995" y="462811"/>
            <a:ext cx="2926080" cy="635993"/>
            <a:chOff x="624995" y="462811"/>
            <a:chExt cx="2926080" cy="635993"/>
          </a:xfrm>
        </p:grpSpPr>
        <p:sp>
          <p:nvSpPr>
            <p:cNvPr id="2" name="文本框 1"/>
            <p:cNvSpPr txBox="1"/>
            <p:nvPr/>
          </p:nvSpPr>
          <p:spPr>
            <a:xfrm>
              <a:off x="624995" y="462811"/>
              <a:ext cx="2926080" cy="460375"/>
            </a:xfrm>
            <a:prstGeom prst="rect">
              <a:avLst/>
            </a:prstGeom>
            <a:noFill/>
          </p:spPr>
          <p:txBody>
            <a:bodyPr wrap="none" rtlCol="0">
              <a:spAutoFit/>
            </a:bodyPr>
            <a:lstStyle/>
            <a:p>
              <a:pPr algn="l"/>
              <a:r>
                <a:rPr lang="zh-CN" altLang="en-US" sz="2400" dirty="0">
                  <a:solidFill>
                    <a:srgbClr val="00561F"/>
                  </a:solidFill>
                  <a:latin typeface="思源宋体 CN Heavy" panose="02020900000000000000" pitchFamily="18" charset="-122"/>
                  <a:ea typeface="思源宋体 CN Heavy" panose="02020900000000000000" pitchFamily="18" charset="-122"/>
                  <a:sym typeface="+mn-ea"/>
                </a:rPr>
                <a:t>雷达波形与脉冲压缩</a:t>
              </a:r>
              <a:endParaRPr lang="zh-CN" altLang="en-US" sz="2400" dirty="0">
                <a:solidFill>
                  <a:srgbClr val="00561F"/>
                </a:solidFill>
                <a:latin typeface="思源宋体 CN Heavy" panose="02020900000000000000" pitchFamily="18" charset="-122"/>
                <a:ea typeface="思源宋体 CN Heavy" panose="02020900000000000000" pitchFamily="18" charset="-122"/>
              </a:endParaRPr>
            </a:p>
          </p:txBody>
        </p:sp>
        <p:sp>
          <p:nvSpPr>
            <p:cNvPr id="3" name="文本框 2"/>
            <p:cNvSpPr txBox="1"/>
            <p:nvPr/>
          </p:nvSpPr>
          <p:spPr>
            <a:xfrm>
              <a:off x="624995" y="884809"/>
              <a:ext cx="867410" cy="213995"/>
            </a:xfrm>
            <a:prstGeom prst="rect">
              <a:avLst/>
            </a:prstGeom>
            <a:noFill/>
          </p:spPr>
          <p:txBody>
            <a:bodyPr wrap="none" rtlCol="0">
              <a:spAutoFit/>
            </a:bodyPr>
            <a:lstStyle/>
            <a:p>
              <a:r>
                <a:rPr lang="en-US" altLang="zh-CN" sz="800" dirty="0">
                  <a:solidFill>
                    <a:schemeClr val="tx1">
                      <a:lumMod val="65000"/>
                      <a:lumOff val="35000"/>
                    </a:schemeClr>
                  </a:solidFill>
                  <a:latin typeface="思源宋体 CN Heavy" panose="02020900000000000000" pitchFamily="18" charset="-122"/>
                  <a:ea typeface="思源宋体 CN Heavy" panose="02020900000000000000" pitchFamily="18" charset="-122"/>
                </a:rPr>
                <a:t>Introduction</a:t>
              </a:r>
              <a:endParaRPr lang="zh-CN" altLang="en-US" sz="800" dirty="0">
                <a:solidFill>
                  <a:schemeClr val="tx1">
                    <a:lumMod val="65000"/>
                    <a:lumOff val="35000"/>
                  </a:schemeClr>
                </a:solidFill>
                <a:latin typeface="思源宋体 CN Heavy" panose="02020900000000000000" pitchFamily="18" charset="-122"/>
                <a:ea typeface="思源宋体 CN Heavy" panose="02020900000000000000" pitchFamily="18" charset="-122"/>
              </a:endParaRPr>
            </a:p>
          </p:txBody>
        </p:sp>
      </p:grpSp>
      <p:pic>
        <p:nvPicPr>
          <p:cNvPr id="5" name="图形 4"/>
          <p:cNvPicPr>
            <a:picLocks noChangeAspect="1"/>
          </p:cNvPicPr>
          <p:nvPr/>
        </p:nvPicPr>
        <p:blipFill>
          <a:blip r:embed="rId1" cstate="print">
            <a:extLst>
              <a:ext uri="{96DAC541-7B7A-43D3-8B79-37D633B846F1}">
                <asvg:svgBlip xmlns:asvg="http://schemas.microsoft.com/office/drawing/2016/SVG/main" r:embed="rId2"/>
              </a:ext>
            </a:extLst>
          </a:blip>
          <a:stretch>
            <a:fillRect/>
          </a:stretch>
        </p:blipFill>
        <p:spPr>
          <a:xfrm>
            <a:off x="10221090" y="544421"/>
            <a:ext cx="1250910" cy="360000"/>
          </a:xfrm>
          <a:prstGeom prst="rect">
            <a:avLst/>
          </a:prstGeom>
        </p:spPr>
      </p:pic>
      <p:sp>
        <p:nvSpPr>
          <p:cNvPr id="7" name="文本框 6"/>
          <p:cNvSpPr txBox="1"/>
          <p:nvPr/>
        </p:nvSpPr>
        <p:spPr>
          <a:xfrm>
            <a:off x="624840" y="1234440"/>
            <a:ext cx="5319395" cy="460375"/>
          </a:xfrm>
          <a:prstGeom prst="rect">
            <a:avLst/>
          </a:prstGeom>
          <a:noFill/>
        </p:spPr>
        <p:txBody>
          <a:bodyPr wrap="square" rtlCol="0">
            <a:spAutoFit/>
          </a:bodyPr>
          <a:p>
            <a:pPr algn="l">
              <a:buClrTx/>
              <a:buSzTx/>
              <a:buFontTx/>
            </a:pPr>
            <a:r>
              <a:rPr lang="zh-CN" altLang="en-US"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rPr>
              <a:t>匹配滤波器</a:t>
            </a:r>
            <a:endParaRPr lang="zh-CN" sz="2400" dirty="0">
              <a:solidFill>
                <a:schemeClr val="tx1">
                  <a:lumMod val="75000"/>
                  <a:lumOff val="25000"/>
                </a:schemeClr>
              </a:solidFill>
              <a:latin typeface="思源黑体 CN Regular" panose="020B0500000000000000" pitchFamily="34" charset="-122"/>
              <a:ea typeface="思源黑体 CN Regular" panose="020B0500000000000000" pitchFamily="34" charset="-122"/>
            </a:endParaRPr>
          </a:p>
        </p:txBody>
      </p:sp>
      <p:pic>
        <p:nvPicPr>
          <p:cNvPr id="8" name="图片 7"/>
          <p:cNvPicPr>
            <a:picLocks noChangeAspect="1"/>
          </p:cNvPicPr>
          <p:nvPr/>
        </p:nvPicPr>
        <p:blipFill>
          <a:blip r:embed="rId3"/>
          <a:stretch>
            <a:fillRect/>
          </a:stretch>
        </p:blipFill>
        <p:spPr>
          <a:xfrm>
            <a:off x="697230" y="4521835"/>
            <a:ext cx="6835775" cy="1296670"/>
          </a:xfrm>
          <a:prstGeom prst="rect">
            <a:avLst/>
          </a:prstGeom>
        </p:spPr>
      </p:pic>
      <p:pic>
        <p:nvPicPr>
          <p:cNvPr id="9" name="图片 8"/>
          <p:cNvPicPr>
            <a:picLocks noChangeAspect="1"/>
          </p:cNvPicPr>
          <p:nvPr/>
        </p:nvPicPr>
        <p:blipFill>
          <a:blip r:embed="rId4"/>
          <a:stretch>
            <a:fillRect/>
          </a:stretch>
        </p:blipFill>
        <p:spPr>
          <a:xfrm>
            <a:off x="520700" y="1889760"/>
            <a:ext cx="4657090" cy="1278890"/>
          </a:xfrm>
          <a:prstGeom prst="rect">
            <a:avLst/>
          </a:prstGeom>
          <a:effectLst>
            <a:softEdge rad="127000"/>
          </a:effectLst>
        </p:spPr>
      </p:pic>
      <p:sp>
        <p:nvSpPr>
          <p:cNvPr id="10" name="文本框 9"/>
          <p:cNvSpPr txBox="1"/>
          <p:nvPr/>
        </p:nvSpPr>
        <p:spPr>
          <a:xfrm>
            <a:off x="5394960" y="1326515"/>
            <a:ext cx="4774565" cy="368300"/>
          </a:xfrm>
          <a:prstGeom prst="rect">
            <a:avLst/>
          </a:prstGeom>
          <a:noFill/>
        </p:spPr>
        <p:txBody>
          <a:bodyPr wrap="square" rtlCol="0">
            <a:spAutoFit/>
          </a:bodyPr>
          <a:p>
            <a:r>
              <a:rPr lang="zh-CN" altLang="en-US"/>
              <a:t>分析思路</a:t>
            </a:r>
            <a:r>
              <a:rPr lang="en-US" altLang="zh-CN"/>
              <a:t>1</a:t>
            </a:r>
            <a:r>
              <a:rPr lang="zh-CN" altLang="en-US"/>
              <a:t>：根据</a:t>
            </a:r>
            <a:r>
              <a:rPr lang="en-US" altLang="zh-CN"/>
              <a:t>Cauchy-Schwarz</a:t>
            </a:r>
            <a:r>
              <a:rPr lang="zh-CN" altLang="en-US"/>
              <a:t>不等式：</a:t>
            </a:r>
            <a:endParaRPr lang="zh-CN" altLang="en-US"/>
          </a:p>
        </p:txBody>
      </p:sp>
      <p:pic>
        <p:nvPicPr>
          <p:cNvPr id="11" name="图片 10"/>
          <p:cNvPicPr>
            <a:picLocks noChangeAspect="1"/>
          </p:cNvPicPr>
          <p:nvPr/>
        </p:nvPicPr>
        <p:blipFill>
          <a:blip r:embed="rId5"/>
          <a:stretch>
            <a:fillRect/>
          </a:stretch>
        </p:blipFill>
        <p:spPr>
          <a:xfrm>
            <a:off x="5394960" y="1798320"/>
            <a:ext cx="6010910" cy="996950"/>
          </a:xfrm>
          <a:prstGeom prst="rect">
            <a:avLst/>
          </a:prstGeom>
          <a:effectLst>
            <a:softEdge rad="127000"/>
          </a:effectLst>
        </p:spPr>
      </p:pic>
      <p:pic>
        <p:nvPicPr>
          <p:cNvPr id="12" name="图片 11"/>
          <p:cNvPicPr>
            <a:picLocks noChangeAspect="1"/>
          </p:cNvPicPr>
          <p:nvPr/>
        </p:nvPicPr>
        <p:blipFill>
          <a:blip r:embed="rId6"/>
          <a:stretch>
            <a:fillRect/>
          </a:stretch>
        </p:blipFill>
        <p:spPr>
          <a:xfrm>
            <a:off x="6048375" y="2446655"/>
            <a:ext cx="4617720" cy="937260"/>
          </a:xfrm>
          <a:prstGeom prst="rect">
            <a:avLst/>
          </a:prstGeom>
          <a:effectLst>
            <a:softEdge rad="127000"/>
          </a:effectLst>
        </p:spPr>
      </p:pic>
      <p:sp>
        <p:nvSpPr>
          <p:cNvPr id="13" name="文本框 12"/>
          <p:cNvSpPr txBox="1"/>
          <p:nvPr/>
        </p:nvSpPr>
        <p:spPr>
          <a:xfrm>
            <a:off x="5394960" y="3507105"/>
            <a:ext cx="4774565" cy="368300"/>
          </a:xfrm>
          <a:prstGeom prst="rect">
            <a:avLst/>
          </a:prstGeom>
          <a:noFill/>
        </p:spPr>
        <p:txBody>
          <a:bodyPr wrap="square" rtlCol="0">
            <a:spAutoFit/>
          </a:bodyPr>
          <a:p>
            <a:r>
              <a:rPr lang="zh-CN" altLang="en-US"/>
              <a:t>分析思路</a:t>
            </a:r>
            <a:r>
              <a:rPr lang="en-US" altLang="zh-CN"/>
              <a:t>2</a:t>
            </a:r>
            <a:r>
              <a:rPr lang="zh-CN" altLang="en-US"/>
              <a:t>：</a:t>
            </a:r>
            <a:r>
              <a:rPr lang="zh-CN"/>
              <a:t>看成自相关器：</a:t>
            </a:r>
            <a:endParaRPr lang="zh-CN"/>
          </a:p>
        </p:txBody>
      </p:sp>
      <p:pic>
        <p:nvPicPr>
          <p:cNvPr id="15" name="图片 14"/>
          <p:cNvPicPr>
            <a:picLocks noChangeAspect="1"/>
          </p:cNvPicPr>
          <p:nvPr/>
        </p:nvPicPr>
        <p:blipFill>
          <a:blip r:embed="rId7"/>
          <a:stretch>
            <a:fillRect/>
          </a:stretch>
        </p:blipFill>
        <p:spPr>
          <a:xfrm>
            <a:off x="8467725" y="3799205"/>
            <a:ext cx="3004185" cy="2215515"/>
          </a:xfrm>
          <a:prstGeom prst="rect">
            <a:avLst/>
          </a:prstGeom>
          <a:effectLst>
            <a:softEdge rad="127000"/>
          </a:effectLst>
        </p:spPr>
      </p:pic>
    </p:spTree>
  </p:cSld>
  <p:clrMapOvr>
    <a:masterClrMapping/>
  </p:clrMapOvr>
</p:sld>
</file>

<file path=ppt/tags/tag1.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10.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11.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12.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13.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14.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15.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16.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17.xml><?xml version="1.0" encoding="utf-8"?>
<p:tagLst xmlns:p="http://schemas.openxmlformats.org/presentationml/2006/main">
  <p:tag name="commondata" val="eyJoZGlkIjoiMDdkMTYyYzNlNmNmMmQwMDlmZGQ3YTBmNDUyMGVhMWUifQ=="/>
</p:tagLst>
</file>

<file path=ppt/tags/tag2.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3.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4.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5.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6.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7.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8.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ags/tag9.xml><?xml version="1.0" encoding="utf-8"?>
<p:tagLst xmlns:p="http://schemas.openxmlformats.org/presentationml/2006/main">
  <p:tag name="KSO_WM_DIAGRAM_VIRTUALLY_FRAME" val="{&quot;height&quot;:174.7861417322835,&quot;left&quot;:88.04984251968503,&quot;top&quot;:297.83338582677163,&quot;width&quot;:783.900314960629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1277</Words>
  <Application>WPS 演示</Application>
  <PresentationFormat>宽屏</PresentationFormat>
  <Paragraphs>207</Paragraphs>
  <Slides>21</Slides>
  <Notes>7</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3</vt:i4>
      </vt:variant>
      <vt:variant>
        <vt:lpstr>幻灯片标题</vt:lpstr>
      </vt:variant>
      <vt:variant>
        <vt:i4>21</vt:i4>
      </vt:variant>
    </vt:vector>
  </HeadingPairs>
  <TitlesOfParts>
    <vt:vector size="38" baseType="lpstr">
      <vt:lpstr>Arial</vt:lpstr>
      <vt:lpstr>宋体</vt:lpstr>
      <vt:lpstr>Wingdings</vt:lpstr>
      <vt:lpstr>思源宋体 CN Heavy</vt:lpstr>
      <vt:lpstr>思源黑体 CN Regular</vt:lpstr>
      <vt:lpstr>Calibri</vt:lpstr>
      <vt:lpstr>仿宋</vt:lpstr>
      <vt:lpstr>Times New Roman</vt:lpstr>
      <vt:lpstr>等线</vt:lpstr>
      <vt:lpstr>微软雅黑</vt:lpstr>
      <vt:lpstr>Arial Unicode MS</vt:lpstr>
      <vt:lpstr>等线 Light</vt:lpstr>
      <vt:lpstr>Office 主题​​</vt:lpstr>
      <vt:lpstr>1_Office 主题​​</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柏辰</dc:creator>
  <cp:lastModifiedBy>Chris</cp:lastModifiedBy>
  <cp:revision>91</cp:revision>
  <dcterms:created xsi:type="dcterms:W3CDTF">2023-01-17T08:25:00Z</dcterms:created>
  <dcterms:modified xsi:type="dcterms:W3CDTF">2024-11-10T05:31:27Z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CAB2799E5E9B4943BF587954567F63FB_13</vt:lpwstr>
  </property>
  <property fmtid="{D5CDD505-2E9C-101B-9397-08002B2CF9AE}" pid="3" name="KSOProductBuildVer">
    <vt:lpwstr>2052-12.1.0.18166</vt:lpwstr>
  </property>
</Properties>
</file>